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9" r:id="rId2"/>
    <p:sldMasterId id="2147483692" r:id="rId3"/>
  </p:sldMasterIdLst>
  <p:notesMasterIdLst>
    <p:notesMasterId r:id="rId35"/>
  </p:notesMasterIdLst>
  <p:sldIdLst>
    <p:sldId id="672" r:id="rId4"/>
    <p:sldId id="696" r:id="rId5"/>
    <p:sldId id="699" r:id="rId6"/>
    <p:sldId id="717" r:id="rId7"/>
    <p:sldId id="720" r:id="rId8"/>
    <p:sldId id="719" r:id="rId9"/>
    <p:sldId id="718" r:id="rId10"/>
    <p:sldId id="722" r:id="rId11"/>
    <p:sldId id="721" r:id="rId12"/>
    <p:sldId id="725" r:id="rId13"/>
    <p:sldId id="723" r:id="rId14"/>
    <p:sldId id="676" r:id="rId15"/>
    <p:sldId id="724" r:id="rId16"/>
    <p:sldId id="726" r:id="rId17"/>
    <p:sldId id="728" r:id="rId18"/>
    <p:sldId id="729" r:id="rId19"/>
    <p:sldId id="730" r:id="rId20"/>
    <p:sldId id="727" r:id="rId21"/>
    <p:sldId id="731" r:id="rId22"/>
    <p:sldId id="732" r:id="rId23"/>
    <p:sldId id="733" r:id="rId24"/>
    <p:sldId id="734" r:id="rId25"/>
    <p:sldId id="651" r:id="rId26"/>
    <p:sldId id="590" r:id="rId27"/>
    <p:sldId id="708" r:id="rId28"/>
    <p:sldId id="711" r:id="rId29"/>
    <p:sldId id="712" r:id="rId30"/>
    <p:sldId id="713" r:id="rId31"/>
    <p:sldId id="715" r:id="rId32"/>
    <p:sldId id="716" r:id="rId33"/>
    <p:sldId id="698"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37"/>
    <a:srgbClr val="FFCC00"/>
    <a:srgbClr val="D9E2D2"/>
    <a:srgbClr val="F2F2F2"/>
    <a:srgbClr val="E51400"/>
    <a:srgbClr val="FECBC6"/>
    <a:srgbClr val="E30500"/>
    <a:srgbClr val="F4F4F4"/>
    <a:srgbClr val="FDFCFB"/>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8" autoAdjust="0"/>
    <p:restoredTop sz="79874" autoAdjust="0"/>
  </p:normalViewPr>
  <p:slideViewPr>
    <p:cSldViewPr snapToGrid="0">
      <p:cViewPr varScale="1">
        <p:scale>
          <a:sx n="114" d="100"/>
          <a:sy n="114" d="100"/>
        </p:scale>
        <p:origin x="186" y="102"/>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2020/10/9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753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354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430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340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但要把这些特征都使用起来并不容易，我们先来看下另一个</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328466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3596609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cstate="email">
              <a:alphaModFix amt="5000"/>
              <a:extLst>
                <a:ext uri="{28A0092B-C50C-407E-A947-70E740481C1C}">
                  <a14:useLocalDpi xmlns:a14="http://schemas.microsoft.com/office/drawing/2010/main"/>
                </a:ext>
              </a:extLst>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4" cstate="email">
            <a:alphaModFix/>
            <a:extLst>
              <a:ext uri="{28A0092B-C50C-407E-A947-70E740481C1C}">
                <a14:useLocalDpi xmlns:a14="http://schemas.microsoft.com/office/drawing/2010/main"/>
              </a:ext>
            </a:extLst>
          </a:blip>
          <a:src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502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408218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93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cstate="email">
            <a:extLst>
              <a:ext uri="{28A0092B-C50C-407E-A947-70E740481C1C}">
                <a14:useLocalDpi xmlns:a14="http://schemas.microsoft.com/office/drawing/2010/main"/>
              </a:ext>
            </a:extLst>
          </a:blip>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cstate="email">
            <a:alphaModFix amt="3000"/>
            <a:extLst>
              <a:ext uri="{28A0092B-C50C-407E-A947-70E740481C1C}">
                <a14:useLocalDpi xmlns:a14="http://schemas.microsoft.com/office/drawing/2010/main"/>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106294"/>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80851"/>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5.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hyperlink" Target="http://tkipf.github.io/graph-convolutional-networks/" TargetMode="External"/><Relationship Id="rId4" Type="http://schemas.openxmlformats.org/officeDocument/2006/relationships/notesSlide" Target="../notesSlides/notesSlide6.xml"/><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zhuanlan.zhihu.com/p/80226180" TargetMode="External"/><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zhihu.com/question/31870157/answer/1232746117"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73055A-8042-4812-9496-0140C7958959}"/>
              </a:ext>
            </a:extLst>
          </p:cNvPr>
          <p:cNvSpPr>
            <a:spLocks noGrp="1"/>
          </p:cNvSpPr>
          <p:nvPr>
            <p:ph type="body" sz="quarter" idx="11"/>
          </p:nvPr>
        </p:nvSpPr>
        <p:spPr>
          <a:xfrm>
            <a:off x="113527" y="1695787"/>
            <a:ext cx="8309669" cy="1384995"/>
          </a:xfrm>
          <a:noFill/>
        </p:spPr>
        <p:txBody>
          <a:bodyPr wrap="square" rtlCol="0">
            <a:spAutoFit/>
          </a:bodyPr>
          <a:lstStyle/>
          <a:p>
            <a:pPr>
              <a:spcBef>
                <a:spcPts val="0"/>
              </a:spcBef>
              <a:buFontTx/>
            </a:pPr>
            <a:r>
              <a:rPr lang="en-US" altLang="zh-CN" sz="2800" spc="300" dirty="0">
                <a:solidFill>
                  <a:schemeClr val="tx1">
                    <a:lumMod val="75000"/>
                    <a:lumOff val="25000"/>
                  </a:schemeClr>
                </a:solidFill>
                <a:latin typeface="Arial Black" panose="020B0A04020102020204" pitchFamily="34" charset="0"/>
                <a:ea typeface="微软雅黑 Light" panose="020B0502040204020203" pitchFamily="34" charset="-122"/>
                <a:cs typeface="Arial" panose="020B0604020202020204" pitchFamily="34" charset="0"/>
              </a:rPr>
              <a:t>Citywide Crowd Flows in Irregular Regions Using Multi-View </a:t>
            </a:r>
          </a:p>
          <a:p>
            <a:pPr>
              <a:spcBef>
                <a:spcPts val="0"/>
              </a:spcBef>
              <a:buFontTx/>
            </a:pPr>
            <a:r>
              <a:rPr lang="en-US" altLang="zh-CN" sz="2800" spc="300" dirty="0">
                <a:solidFill>
                  <a:schemeClr val="tx1">
                    <a:lumMod val="75000"/>
                    <a:lumOff val="25000"/>
                  </a:schemeClr>
                </a:solidFill>
                <a:latin typeface="Arial Black" panose="020B0A04020102020204" pitchFamily="34" charset="0"/>
                <a:ea typeface="微软雅黑 Light" panose="020B0502040204020203" pitchFamily="34" charset="-122"/>
                <a:cs typeface="Arial" panose="020B0604020202020204" pitchFamily="34" charset="0"/>
              </a:rPr>
              <a:t>Graph Convolutional Networks</a:t>
            </a:r>
          </a:p>
        </p:txBody>
      </p:sp>
      <p:sp>
        <p:nvSpPr>
          <p:cNvPr id="5" name="文本占位符 4">
            <a:extLst>
              <a:ext uri="{FF2B5EF4-FFF2-40B4-BE49-F238E27FC236}">
                <a16:creationId xmlns:a16="http://schemas.microsoft.com/office/drawing/2014/main" id="{DD468918-03BA-48BA-A85E-4308518A6A12}"/>
              </a:ext>
            </a:extLst>
          </p:cNvPr>
          <p:cNvSpPr>
            <a:spLocks noGrp="1"/>
          </p:cNvSpPr>
          <p:nvPr>
            <p:ph type="body" sz="quarter" idx="12"/>
          </p:nvPr>
        </p:nvSpPr>
        <p:spPr>
          <a:xfrm>
            <a:off x="2443904" y="376087"/>
            <a:ext cx="5798382" cy="276999"/>
          </a:xfrm>
        </p:spPr>
        <p:txBody>
          <a:bodyPr/>
          <a:lstStyle/>
          <a:p>
            <a:pPr indent="-228600"/>
            <a:r>
              <a:rPr lang="en-US" altLang="zh-CN" dirty="0">
                <a:latin typeface="Forte" panose="03060902040502070203" pitchFamily="66" charset="0"/>
                <a:cs typeface="+mn-ea"/>
              </a:rPr>
              <a:t>Data and ML Academic Discussion Group</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5082344" y="4508765"/>
            <a:ext cx="521501" cy="338554"/>
          </a:xfrm>
          <a:prstGeom prst="rect">
            <a:avLst/>
          </a:prstGeom>
        </p:spPr>
        <p:txBody>
          <a:bodyPr wrap="square" lIns="0">
            <a:spAutoFit/>
          </a:bodyPr>
          <a:lstStyle/>
          <a:p>
            <a:r>
              <a:rPr lang="zh-CN" altLang="en-US" sz="1600" b="1" dirty="0">
                <a:solidFill>
                  <a:schemeClr val="accent1"/>
                </a:solidFill>
                <a:latin typeface="Arial"/>
                <a:cs typeface="+mn-ea"/>
              </a:rPr>
              <a:t>安祺</a:t>
            </a:r>
          </a:p>
        </p:txBody>
      </p:sp>
      <p:sp>
        <p:nvSpPr>
          <p:cNvPr id="14" name="矩形 13">
            <a:extLst>
              <a:ext uri="{FF2B5EF4-FFF2-40B4-BE49-F238E27FC236}">
                <a16:creationId xmlns:a16="http://schemas.microsoft.com/office/drawing/2014/main" id="{A8CF4D25-AE73-4725-9D1A-AA34C160088E}"/>
              </a:ext>
            </a:extLst>
          </p:cNvPr>
          <p:cNvSpPr/>
          <p:nvPr/>
        </p:nvSpPr>
        <p:spPr>
          <a:xfrm>
            <a:off x="4456186" y="4847319"/>
            <a:ext cx="1307052" cy="338554"/>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accent1"/>
                </a:solidFill>
                <a:effectLst/>
                <a:uLnTx/>
                <a:uFillTx/>
                <a:latin typeface="Arial"/>
                <a:cs typeface="+mn-ea"/>
              </a:rPr>
              <a:t>2020 / 10 / 9</a:t>
            </a:r>
            <a:endParaRPr kumimoji="0" lang="zh-CN" altLang="en-US" sz="1600" b="1" i="0" u="none" strike="noStrike" kern="1200" cap="none" spc="0" normalizeH="0" baseline="0" noProof="0" dirty="0">
              <a:ln>
                <a:noFill/>
              </a:ln>
              <a:solidFill>
                <a:schemeClr val="accent1"/>
              </a:solidFill>
              <a:effectLst/>
              <a:uLnTx/>
              <a:uFillTx/>
              <a:latin typeface="Arial"/>
              <a:cs typeface="+mn-ea"/>
            </a:endParaRPr>
          </a:p>
        </p:txBody>
      </p:sp>
      <p:sp>
        <p:nvSpPr>
          <p:cNvPr id="3" name="矩形 2">
            <a:extLst>
              <a:ext uri="{FF2B5EF4-FFF2-40B4-BE49-F238E27FC236}">
                <a16:creationId xmlns:a16="http://schemas.microsoft.com/office/drawing/2014/main" id="{7A2FDFA9-58F1-4C40-8EE5-3E7F46B05871}"/>
              </a:ext>
            </a:extLst>
          </p:cNvPr>
          <p:cNvSpPr/>
          <p:nvPr/>
        </p:nvSpPr>
        <p:spPr>
          <a:xfrm>
            <a:off x="113526" y="3640885"/>
            <a:ext cx="6655573" cy="646331"/>
          </a:xfrm>
          <a:prstGeom prst="rect">
            <a:avLst/>
          </a:prstGeom>
        </p:spPr>
        <p:txBody>
          <a:bodyPr wrap="square">
            <a:spAutoFit/>
          </a:bodyPr>
          <a:lstStyle/>
          <a:p>
            <a:r>
              <a:rPr lang="zh-CN" altLang="en-US" dirty="0"/>
              <a:t>Junkai Sun, </a:t>
            </a:r>
            <a:r>
              <a:rPr lang="zh-CN" altLang="en-US" b="1" dirty="0"/>
              <a:t>Junbo Zhang</a:t>
            </a:r>
            <a:r>
              <a:rPr lang="zh-CN" altLang="en-US" dirty="0"/>
              <a:t>, Qiaofei Li, Xiuwen Yi, Yuxuan Liang, </a:t>
            </a:r>
            <a:r>
              <a:rPr lang="zh-CN" altLang="en-US" b="1" dirty="0"/>
              <a:t>Yu Zheng</a:t>
            </a:r>
          </a:p>
        </p:txBody>
      </p:sp>
      <p:sp>
        <p:nvSpPr>
          <p:cNvPr id="8" name="矩形 7">
            <a:extLst>
              <a:ext uri="{FF2B5EF4-FFF2-40B4-BE49-F238E27FC236}">
                <a16:creationId xmlns:a16="http://schemas.microsoft.com/office/drawing/2014/main" id="{AAD373EA-7AD3-460F-913F-90DB591B57E4}"/>
              </a:ext>
            </a:extLst>
          </p:cNvPr>
          <p:cNvSpPr/>
          <p:nvPr/>
        </p:nvSpPr>
        <p:spPr>
          <a:xfrm>
            <a:off x="113527" y="3172234"/>
            <a:ext cx="1473973" cy="369332"/>
          </a:xfrm>
          <a:prstGeom prst="rect">
            <a:avLst/>
          </a:prstGeom>
        </p:spPr>
        <p:txBody>
          <a:bodyPr wrap="square">
            <a:spAutoFit/>
          </a:bodyPr>
          <a:lstStyle/>
          <a:p>
            <a:r>
              <a:rPr lang="en-US" altLang="zh-CN" b="1" dirty="0"/>
              <a:t>TKDE 2020</a:t>
            </a:r>
            <a:endParaRPr lang="zh-CN" altLang="en-US" b="1" dirty="0"/>
          </a:p>
        </p:txBody>
      </p:sp>
      <p:cxnSp>
        <p:nvCxnSpPr>
          <p:cNvPr id="9" name="直接连接符 8">
            <a:extLst>
              <a:ext uri="{FF2B5EF4-FFF2-40B4-BE49-F238E27FC236}">
                <a16:creationId xmlns:a16="http://schemas.microsoft.com/office/drawing/2014/main" id="{4196A319-8562-481E-9906-2D380D0AC69D}"/>
              </a:ext>
            </a:extLst>
          </p:cNvPr>
          <p:cNvCxnSpPr>
            <a:cxnSpLocks/>
          </p:cNvCxnSpPr>
          <p:nvPr/>
        </p:nvCxnSpPr>
        <p:spPr>
          <a:xfrm>
            <a:off x="5930900" y="2133600"/>
            <a:ext cx="2006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E294A44-0987-483B-A5A7-16DA0C8B775F}"/>
              </a:ext>
            </a:extLst>
          </p:cNvPr>
          <p:cNvCxnSpPr>
            <a:cxnSpLocks/>
          </p:cNvCxnSpPr>
          <p:nvPr/>
        </p:nvCxnSpPr>
        <p:spPr>
          <a:xfrm>
            <a:off x="3506362" y="2578100"/>
            <a:ext cx="242453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488E9AD-4018-4F62-81E6-F3F9C846DFD5}"/>
              </a:ext>
            </a:extLst>
          </p:cNvPr>
          <p:cNvCxnSpPr>
            <a:cxnSpLocks/>
          </p:cNvCxnSpPr>
          <p:nvPr/>
        </p:nvCxnSpPr>
        <p:spPr>
          <a:xfrm>
            <a:off x="113526" y="2984500"/>
            <a:ext cx="6896874" cy="314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96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p:txBody>
          <a:bodyPr/>
          <a:lstStyle/>
          <a:p>
            <a:r>
              <a:rPr lang="zh-CN" altLang="en-US" dirty="0"/>
              <a:t>城市流量预测</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10</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758372" y="1209646"/>
            <a:ext cx="797837" cy="1778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734035" y="978268"/>
            <a:ext cx="837590"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b="1" dirty="0">
                <a:solidFill>
                  <a:schemeClr val="accent1"/>
                </a:solidFill>
                <a:latin typeface="+mj-ea"/>
                <a:cs typeface="+mn-ea"/>
                <a:hlinkClick r:id="rId5"/>
              </a:rPr>
              <a:t>GCN</a:t>
            </a:r>
            <a:endParaRPr lang="en-US" altLang="zh-CN" b="1" dirty="0">
              <a:solidFill>
                <a:schemeClr val="accent1"/>
              </a:solidFill>
              <a:latin typeface="+mj-ea"/>
              <a:cs typeface="+mn-ea"/>
            </a:endParaRPr>
          </a:p>
        </p:txBody>
      </p:sp>
      <p:pic>
        <p:nvPicPr>
          <p:cNvPr id="3" name="图片 2">
            <a:extLst>
              <a:ext uri="{FF2B5EF4-FFF2-40B4-BE49-F238E27FC236}">
                <a16:creationId xmlns:a16="http://schemas.microsoft.com/office/drawing/2014/main" id="{551E0B1E-C93F-4F3A-A310-F0A64E1A0E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254" y="2169536"/>
            <a:ext cx="4683126" cy="2428535"/>
          </a:xfrm>
          <a:prstGeom prst="rect">
            <a:avLst/>
          </a:prstGeom>
        </p:spPr>
      </p:pic>
      <p:sp>
        <p:nvSpPr>
          <p:cNvPr id="18" name="矩形 17">
            <a:extLst>
              <a:ext uri="{FF2B5EF4-FFF2-40B4-BE49-F238E27FC236}">
                <a16:creationId xmlns:a16="http://schemas.microsoft.com/office/drawing/2014/main" id="{07E4BF34-BEAF-45AC-ABC0-FF505C131399}"/>
              </a:ext>
            </a:extLst>
          </p:cNvPr>
          <p:cNvSpPr/>
          <p:nvPr/>
        </p:nvSpPr>
        <p:spPr>
          <a:xfrm>
            <a:off x="862254" y="1511928"/>
            <a:ext cx="4683126" cy="338554"/>
          </a:xfrm>
          <a:prstGeom prst="rect">
            <a:avLst/>
          </a:prstGeom>
        </p:spPr>
        <p:txBody>
          <a:bodyPr wrap="square">
            <a:spAutoFit/>
          </a:bodyPr>
          <a:lstStyle/>
          <a:p>
            <a:r>
              <a:rPr lang="zh-CN" altLang="en-US" sz="1600" dirty="0">
                <a:solidFill>
                  <a:schemeClr val="accent6">
                    <a:lumMod val="50000"/>
                  </a:schemeClr>
                </a:solidFill>
              </a:rPr>
              <a:t>这也是为什么现在</a:t>
            </a:r>
            <a:r>
              <a:rPr lang="en-US" altLang="zh-CN" sz="1600" dirty="0">
                <a:solidFill>
                  <a:schemeClr val="accent6">
                    <a:lumMod val="50000"/>
                  </a:schemeClr>
                </a:solidFill>
              </a:rPr>
              <a:t>GCN</a:t>
            </a:r>
            <a:r>
              <a:rPr lang="zh-CN" altLang="en-US" sz="1600" dirty="0">
                <a:solidFill>
                  <a:schemeClr val="accent6">
                    <a:lumMod val="50000"/>
                  </a:schemeClr>
                </a:solidFill>
              </a:rPr>
              <a:t>常常被用于类似的问题中</a:t>
            </a:r>
            <a:endParaRPr lang="en-US" altLang="zh-CN" sz="1600" dirty="0">
              <a:solidFill>
                <a:schemeClr val="accent6">
                  <a:lumMod val="50000"/>
                </a:schemeClr>
              </a:solidFill>
            </a:endParaRPr>
          </a:p>
        </p:txBody>
      </p:sp>
      <p:sp>
        <p:nvSpPr>
          <p:cNvPr id="22" name="文本框 21">
            <a:extLst>
              <a:ext uri="{FF2B5EF4-FFF2-40B4-BE49-F238E27FC236}">
                <a16:creationId xmlns:a16="http://schemas.microsoft.com/office/drawing/2014/main" id="{A91C7F9F-1BBF-44FB-B65D-AA635F3AF91D}"/>
              </a:ext>
            </a:extLst>
          </p:cNvPr>
          <p:cNvSpPr txBox="1"/>
          <p:nvPr/>
        </p:nvSpPr>
        <p:spPr>
          <a:xfrm>
            <a:off x="2165712" y="5597593"/>
            <a:ext cx="2076209" cy="338554"/>
          </a:xfrm>
          <a:prstGeom prst="rect">
            <a:avLst/>
          </a:prstGeom>
          <a:noFill/>
        </p:spPr>
        <p:txBody>
          <a:bodyPr wrap="none" rtlCol="0">
            <a:spAutoFit/>
          </a:bodyPr>
          <a:lstStyle/>
          <a:p>
            <a:r>
              <a:rPr lang="en-US" altLang="zh-CN" sz="1600" dirty="0">
                <a:latin typeface="+mn-ea"/>
              </a:rPr>
              <a:t>GCN</a:t>
            </a:r>
            <a:r>
              <a:rPr lang="zh-CN" altLang="en-US" sz="1600" dirty="0">
                <a:latin typeface="+mn-ea"/>
              </a:rPr>
              <a:t>网络和传播公式</a:t>
            </a:r>
          </a:p>
        </p:txBody>
      </p:sp>
      <p:pic>
        <p:nvPicPr>
          <p:cNvPr id="16" name="video">
            <a:hlinkClick r:id="" action="ppaction://media"/>
            <a:extLst>
              <a:ext uri="{FF2B5EF4-FFF2-40B4-BE49-F238E27FC236}">
                <a16:creationId xmlns:a16="http://schemas.microsoft.com/office/drawing/2014/main" id="{F01D326F-B096-4622-9DC0-EC0540C42B8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46619" y="2085247"/>
            <a:ext cx="4683127" cy="3512346"/>
          </a:xfrm>
          <a:prstGeom prst="rect">
            <a:avLst/>
          </a:prstGeom>
        </p:spPr>
      </p:pic>
      <p:pic>
        <p:nvPicPr>
          <p:cNvPr id="21" name="图片 20">
            <a:extLst>
              <a:ext uri="{FF2B5EF4-FFF2-40B4-BE49-F238E27FC236}">
                <a16:creationId xmlns:a16="http://schemas.microsoft.com/office/drawing/2014/main" id="{24350845-B1D2-4AD5-8F88-AC4EF2C73A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254" y="4659998"/>
            <a:ext cx="4683126" cy="568977"/>
          </a:xfrm>
          <a:prstGeom prst="rect">
            <a:avLst/>
          </a:prstGeom>
        </p:spPr>
      </p:pic>
      <p:sp>
        <p:nvSpPr>
          <p:cNvPr id="26" name="文本框 25">
            <a:extLst>
              <a:ext uri="{FF2B5EF4-FFF2-40B4-BE49-F238E27FC236}">
                <a16:creationId xmlns:a16="http://schemas.microsoft.com/office/drawing/2014/main" id="{03D60F1F-6A6A-4EBC-B567-5287F7E9E430}"/>
              </a:ext>
            </a:extLst>
          </p:cNvPr>
          <p:cNvSpPr txBox="1"/>
          <p:nvPr/>
        </p:nvSpPr>
        <p:spPr>
          <a:xfrm>
            <a:off x="6646619" y="5659148"/>
            <a:ext cx="4872281" cy="276999"/>
          </a:xfrm>
          <a:prstGeom prst="rect">
            <a:avLst/>
          </a:prstGeom>
          <a:noFill/>
        </p:spPr>
        <p:txBody>
          <a:bodyPr wrap="square" rtlCol="0">
            <a:spAutoFit/>
          </a:bodyPr>
          <a:lstStyle/>
          <a:p>
            <a:r>
              <a:rPr lang="zh-CN" altLang="en-US" sz="1200" dirty="0">
                <a:latin typeface="+mn-ea"/>
              </a:rPr>
              <a:t>随着迭代次数增加，图上的不同类型节点的嵌入表示区分度愈发明显</a:t>
            </a:r>
          </a:p>
        </p:txBody>
      </p:sp>
      <p:pic>
        <p:nvPicPr>
          <p:cNvPr id="1029" name="Picture 5" descr="preview">
            <a:extLst>
              <a:ext uri="{FF2B5EF4-FFF2-40B4-BE49-F238E27FC236}">
                <a16:creationId xmlns:a16="http://schemas.microsoft.com/office/drawing/2014/main" id="{DB268606-4A48-4540-AEA5-9CD41903E12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660" t="17958" r="28892" b="21524"/>
          <a:stretch/>
        </p:blipFill>
        <p:spPr bwMode="auto">
          <a:xfrm>
            <a:off x="988572" y="4793977"/>
            <a:ext cx="3778129" cy="58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7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
                </p:tgtEl>
              </p:cMediaNode>
            </p:video>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1284967" cy="402291"/>
          </a:xfrm>
        </p:spPr>
        <p:txBody>
          <a:bodyPr/>
          <a:lstStyle/>
          <a:p>
            <a:r>
              <a:rPr lang="zh-CN" altLang="en-US" dirty="0"/>
              <a:t>论文模型</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11</a:t>
            </a:fld>
            <a:endParaRPr lang="zh-CN" altLang="en-US" dirty="0"/>
          </a:p>
        </p:txBody>
      </p:sp>
      <p:pic>
        <p:nvPicPr>
          <p:cNvPr id="4" name="图片 3">
            <a:extLst>
              <a:ext uri="{FF2B5EF4-FFF2-40B4-BE49-F238E27FC236}">
                <a16:creationId xmlns:a16="http://schemas.microsoft.com/office/drawing/2014/main" id="{46155354-32E0-4F7A-A733-2063FF211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1011473"/>
            <a:ext cx="10439400" cy="3378809"/>
          </a:xfrm>
          <a:prstGeom prst="rect">
            <a:avLst/>
          </a:prstGeom>
        </p:spPr>
      </p:pic>
      <p:sp>
        <p:nvSpPr>
          <p:cNvPr id="5" name="矩形 4">
            <a:extLst>
              <a:ext uri="{FF2B5EF4-FFF2-40B4-BE49-F238E27FC236}">
                <a16:creationId xmlns:a16="http://schemas.microsoft.com/office/drawing/2014/main" id="{13AA06A8-5C57-4BA7-AD17-8894D8FFEC4A}"/>
              </a:ext>
            </a:extLst>
          </p:cNvPr>
          <p:cNvSpPr/>
          <p:nvPr/>
        </p:nvSpPr>
        <p:spPr>
          <a:xfrm>
            <a:off x="1054100" y="4477168"/>
            <a:ext cx="10261600" cy="1791516"/>
          </a:xfrm>
          <a:prstGeom prst="rect">
            <a:avLst/>
          </a:prstGeom>
        </p:spPr>
        <p:txBody>
          <a:bodyPr wrap="square">
            <a:spAutoFit/>
          </a:bodyPr>
          <a:lstStyle/>
          <a:p>
            <a:pPr>
              <a:lnSpc>
                <a:spcPct val="125000"/>
              </a:lnSpc>
            </a:pPr>
            <a:r>
              <a:rPr lang="zh-CN" altLang="en-US" dirty="0">
                <a:solidFill>
                  <a:srgbClr val="445437"/>
                </a:solidFill>
              </a:rPr>
              <a:t>论文提出了一个</a:t>
            </a:r>
            <a:r>
              <a:rPr lang="zh-CN" altLang="en-US" b="1" dirty="0">
                <a:solidFill>
                  <a:srgbClr val="445437"/>
                </a:solidFill>
              </a:rPr>
              <a:t>综合框架</a:t>
            </a:r>
            <a:r>
              <a:rPr lang="zh-CN" altLang="en-US" dirty="0">
                <a:solidFill>
                  <a:srgbClr val="445437"/>
                </a:solidFill>
              </a:rPr>
              <a:t>，其中包括</a:t>
            </a:r>
            <a:r>
              <a:rPr lang="zh-CN" altLang="en-US" b="1" dirty="0">
                <a:solidFill>
                  <a:srgbClr val="445437"/>
                </a:solidFill>
              </a:rPr>
              <a:t>数据预处理</a:t>
            </a:r>
            <a:r>
              <a:rPr lang="zh-CN" altLang="en-US" dirty="0">
                <a:solidFill>
                  <a:srgbClr val="445437"/>
                </a:solidFill>
              </a:rPr>
              <a:t>，</a:t>
            </a:r>
            <a:r>
              <a:rPr lang="zh-CN" altLang="en-US" b="1" dirty="0">
                <a:solidFill>
                  <a:srgbClr val="445437"/>
                </a:solidFill>
              </a:rPr>
              <a:t>道路网络的地图分割和地图聚类</a:t>
            </a:r>
            <a:r>
              <a:rPr lang="zh-CN" altLang="en-US" dirty="0">
                <a:solidFill>
                  <a:srgbClr val="445437"/>
                </a:solidFill>
              </a:rPr>
              <a:t>，通过过渡流进行</a:t>
            </a:r>
            <a:r>
              <a:rPr lang="zh-CN" altLang="en-US" b="1" dirty="0">
                <a:solidFill>
                  <a:srgbClr val="445437"/>
                </a:solidFill>
              </a:rPr>
              <a:t>图构建</a:t>
            </a:r>
            <a:r>
              <a:rPr lang="zh-CN" altLang="en-US" dirty="0">
                <a:solidFill>
                  <a:srgbClr val="445437"/>
                </a:solidFill>
              </a:rPr>
              <a:t>，使用图卷积网络进行</a:t>
            </a:r>
            <a:r>
              <a:rPr lang="zh-CN" altLang="en-US" b="1" dirty="0">
                <a:solidFill>
                  <a:srgbClr val="445437"/>
                </a:solidFill>
              </a:rPr>
              <a:t>人群流预测：</a:t>
            </a:r>
            <a:endParaRPr lang="en-US" altLang="zh-CN" dirty="0">
              <a:solidFill>
                <a:srgbClr val="445437"/>
              </a:solidFill>
            </a:endParaRPr>
          </a:p>
          <a:p>
            <a:pPr marL="285750" indent="-285750">
              <a:lnSpc>
                <a:spcPct val="125000"/>
              </a:lnSpc>
              <a:buFont typeface="Arial" panose="020B0604020202020204" pitchFamily="34" charset="0"/>
              <a:buChar char="•"/>
            </a:pPr>
            <a:r>
              <a:rPr lang="zh-CN" altLang="en-US" dirty="0"/>
              <a:t>可以捕获</a:t>
            </a:r>
            <a:r>
              <a:rPr lang="zh-CN" altLang="en-US" b="1" dirty="0"/>
              <a:t>不同节点之间的空间相关性（不同区域间的人流转移）</a:t>
            </a:r>
            <a:endParaRPr lang="en-US" altLang="zh-CN" dirty="0"/>
          </a:p>
          <a:p>
            <a:pPr marL="285750" indent="-285750">
              <a:lnSpc>
                <a:spcPct val="125000"/>
              </a:lnSpc>
              <a:buFont typeface="Arial" panose="020B0604020202020204" pitchFamily="34" charset="0"/>
              <a:buChar char="•"/>
            </a:pPr>
            <a:r>
              <a:rPr lang="zh-CN" altLang="en-US" dirty="0"/>
              <a:t>通过多视图融合模块</a:t>
            </a:r>
            <a:r>
              <a:rPr lang="zh-CN" altLang="en-US" b="1" dirty="0"/>
              <a:t>融合</a:t>
            </a:r>
            <a:r>
              <a:rPr lang="zh-CN" altLang="en-US" dirty="0"/>
              <a:t>来自不同视图的</a:t>
            </a:r>
            <a:r>
              <a:rPr lang="zh-CN" altLang="en-US" b="1" dirty="0"/>
              <a:t>多个潜在表示（不同时间视图下的人流变化规律）</a:t>
            </a:r>
            <a:endParaRPr lang="en-US" altLang="zh-CN" b="1" dirty="0"/>
          </a:p>
          <a:p>
            <a:pPr marL="285750" indent="-285750">
              <a:lnSpc>
                <a:spcPct val="125000"/>
              </a:lnSpc>
              <a:buFont typeface="Arial" panose="020B0604020202020204" pitchFamily="34" charset="0"/>
              <a:buChar char="•"/>
            </a:pPr>
            <a:r>
              <a:rPr lang="zh-CN" altLang="en-US" dirty="0"/>
              <a:t>并且考虑到了复杂的</a:t>
            </a:r>
            <a:r>
              <a:rPr lang="zh-CN" altLang="en-US" b="1" dirty="0"/>
              <a:t>外部特征和元特征（极端天气，节假日等影响人流变化的特征）</a:t>
            </a:r>
          </a:p>
        </p:txBody>
      </p:sp>
    </p:spTree>
    <p:extLst>
      <p:ext uri="{BB962C8B-B14F-4D97-AF65-F5344CB8AC3E}">
        <p14:creationId xmlns:p14="http://schemas.microsoft.com/office/powerpoint/2010/main" val="3454896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r>
              <a:rPr lang="zh-CN" altLang="en-US" dirty="0"/>
              <a:t>技术细节</a:t>
            </a:r>
          </a:p>
        </p:txBody>
      </p:sp>
      <p:sp>
        <p:nvSpPr>
          <p:cNvPr id="6" name="文本占位符 5">
            <a:extLst>
              <a:ext uri="{FF2B5EF4-FFF2-40B4-BE49-F238E27FC236}">
                <a16:creationId xmlns:a16="http://schemas.microsoft.com/office/drawing/2014/main" id="{294C8B3E-7F26-48C7-B7D4-7E86A8E9D074}"/>
              </a:ext>
            </a:extLst>
          </p:cNvPr>
          <p:cNvSpPr>
            <a:spLocks noGrp="1"/>
          </p:cNvSpPr>
          <p:nvPr>
            <p:ph type="body" sz="quarter" idx="11"/>
          </p:nvPr>
        </p:nvSpPr>
        <p:spPr/>
        <p:txBody>
          <a:bodyPr/>
          <a:lstStyle/>
          <a:p>
            <a:r>
              <a:rPr lang="en-US" altLang="zh-CN" dirty="0"/>
              <a:t>PROPOSED FRAMEWORK</a:t>
            </a:r>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1284967" cy="401200"/>
          </a:xfrm>
        </p:spPr>
        <p:txBody>
          <a:bodyPr/>
          <a:lstStyle/>
          <a:p>
            <a:r>
              <a:rPr lang="zh-CN" altLang="en-US" dirty="0"/>
              <a:t>问题定义</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13</a:t>
            </a:fld>
            <a:endParaRPr lang="zh-CN" altLang="en-US" dirty="0"/>
          </a:p>
        </p:txBody>
      </p:sp>
      <p:sp>
        <p:nvSpPr>
          <p:cNvPr id="6" name="矩形 5">
            <a:extLst>
              <a:ext uri="{FF2B5EF4-FFF2-40B4-BE49-F238E27FC236}">
                <a16:creationId xmlns:a16="http://schemas.microsoft.com/office/drawing/2014/main" id="{88D86F66-7982-4FEF-A928-0740AAA8A07B}"/>
              </a:ext>
            </a:extLst>
          </p:cNvPr>
          <p:cNvSpPr/>
          <p:nvPr/>
        </p:nvSpPr>
        <p:spPr>
          <a:xfrm>
            <a:off x="4235671" y="3182100"/>
            <a:ext cx="7619997" cy="1289905"/>
          </a:xfrm>
          <a:prstGeom prst="rect">
            <a:avLst/>
          </a:prstGeom>
        </p:spPr>
        <p:txBody>
          <a:bodyPr wrap="square">
            <a:spAutoFit/>
          </a:bodyPr>
          <a:lstStyle/>
          <a:p>
            <a:pPr>
              <a:lnSpc>
                <a:spcPct val="150000"/>
              </a:lnSpc>
            </a:pPr>
            <a:r>
              <a:rPr lang="zh-CN" altLang="en-US" dirty="0">
                <a:latin typeface="+mn-ea"/>
              </a:rPr>
              <a:t>可以通过在道路上行驶的汽车</a:t>
            </a:r>
            <a:r>
              <a:rPr lang="en-US" altLang="zh-CN" dirty="0">
                <a:latin typeface="+mn-ea"/>
              </a:rPr>
              <a:t>/</a:t>
            </a:r>
            <a:r>
              <a:rPr lang="zh-CN" altLang="en-US" dirty="0">
                <a:latin typeface="+mn-ea"/>
              </a:rPr>
              <a:t>自行车的数量，行人的数量，乘坐公共交通（例如地铁，公交车）人数来作为输入数据，或者只要这些数据是可用的，那就可以一起用于预测人群流量。</a:t>
            </a:r>
            <a:r>
              <a:rPr lang="zh-CN" altLang="en-US" b="1" dirty="0">
                <a:solidFill>
                  <a:srgbClr val="FF0000"/>
                </a:solidFill>
                <a:latin typeface="+mn-ea"/>
              </a:rPr>
              <a:t>（潜在含义整个模型是数据通用的）</a:t>
            </a:r>
          </a:p>
        </p:txBody>
      </p:sp>
      <p:sp>
        <p:nvSpPr>
          <p:cNvPr id="12" name="矩形 11">
            <a:extLst>
              <a:ext uri="{FF2B5EF4-FFF2-40B4-BE49-F238E27FC236}">
                <a16:creationId xmlns:a16="http://schemas.microsoft.com/office/drawing/2014/main" id="{1FB0149D-177D-4929-B7ED-BAB2C63D7F12}"/>
              </a:ext>
            </a:extLst>
          </p:cNvPr>
          <p:cNvSpPr/>
          <p:nvPr/>
        </p:nvSpPr>
        <p:spPr>
          <a:xfrm>
            <a:off x="4633620" y="1418611"/>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3" name="文本占位符 8">
            <a:extLst>
              <a:ext uri="{FF2B5EF4-FFF2-40B4-BE49-F238E27FC236}">
                <a16:creationId xmlns:a16="http://schemas.microsoft.com/office/drawing/2014/main" id="{498A52C0-4077-412D-B303-01D2D2B0095D}"/>
              </a:ext>
            </a:extLst>
          </p:cNvPr>
          <p:cNvSpPr txBox="1">
            <a:spLocks/>
          </p:cNvSpPr>
          <p:nvPr/>
        </p:nvSpPr>
        <p:spPr>
          <a:xfrm>
            <a:off x="3950574" y="1165854"/>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chemeClr val="accent6">
                    <a:lumMod val="50000"/>
                  </a:schemeClr>
                </a:solidFill>
              </a:rPr>
              <a:t>人流量定义</a:t>
            </a:r>
          </a:p>
        </p:txBody>
      </p:sp>
      <p:sp>
        <p:nvSpPr>
          <p:cNvPr id="14" name="矩形 13">
            <a:extLst>
              <a:ext uri="{FF2B5EF4-FFF2-40B4-BE49-F238E27FC236}">
                <a16:creationId xmlns:a16="http://schemas.microsoft.com/office/drawing/2014/main" id="{8AC54193-35A4-4521-9F9E-EF53763D5B6B}"/>
              </a:ext>
            </a:extLst>
          </p:cNvPr>
          <p:cNvSpPr/>
          <p:nvPr/>
        </p:nvSpPr>
        <p:spPr>
          <a:xfrm>
            <a:off x="4235671" y="2059795"/>
            <a:ext cx="7619997"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solidFill>
                  <a:srgbClr val="445437"/>
                </a:solidFill>
                <a:latin typeface="+mn-ea"/>
              </a:rPr>
              <a:t>流入</a:t>
            </a:r>
            <a:r>
              <a:rPr lang="zh-CN" altLang="en-US" dirty="0">
                <a:solidFill>
                  <a:srgbClr val="445437"/>
                </a:solidFill>
                <a:latin typeface="+mn-ea"/>
              </a:rPr>
              <a:t>表示在给定的时间间隔内从其他区域进入某个区域的人群的总流量</a:t>
            </a:r>
            <a:endParaRPr lang="en-US" altLang="zh-CN" dirty="0">
              <a:solidFill>
                <a:srgbClr val="445437"/>
              </a:solidFill>
              <a:latin typeface="+mn-ea"/>
            </a:endParaRPr>
          </a:p>
          <a:p>
            <a:pPr marL="285750" indent="-285750">
              <a:lnSpc>
                <a:spcPct val="150000"/>
              </a:lnSpc>
              <a:buFont typeface="Arial" panose="020B0604020202020204" pitchFamily="34" charset="0"/>
              <a:buChar char="•"/>
            </a:pPr>
            <a:r>
              <a:rPr lang="zh-CN" altLang="en-US" b="1" dirty="0">
                <a:solidFill>
                  <a:srgbClr val="445437"/>
                </a:solidFill>
                <a:latin typeface="+mn-ea"/>
              </a:rPr>
              <a:t>流出</a:t>
            </a:r>
            <a:r>
              <a:rPr lang="zh-CN" altLang="en-US" dirty="0">
                <a:solidFill>
                  <a:srgbClr val="445437"/>
                </a:solidFill>
                <a:latin typeface="+mn-ea"/>
              </a:rPr>
              <a:t>表示在给定的时间间隔内离开某区域进入其他区域的人群的总流量</a:t>
            </a:r>
            <a:endParaRPr lang="en-US" altLang="zh-CN" dirty="0">
              <a:solidFill>
                <a:srgbClr val="445437"/>
              </a:solidFill>
              <a:latin typeface="+mn-ea"/>
            </a:endParaRPr>
          </a:p>
        </p:txBody>
      </p:sp>
      <p:pic>
        <p:nvPicPr>
          <p:cNvPr id="16" name="图片 15">
            <a:extLst>
              <a:ext uri="{FF2B5EF4-FFF2-40B4-BE49-F238E27FC236}">
                <a16:creationId xmlns:a16="http://schemas.microsoft.com/office/drawing/2014/main" id="{639C40B7-B4A6-4FF6-88ED-BF8EC4A8EA84}"/>
              </a:ext>
            </a:extLst>
          </p:cNvPr>
          <p:cNvPicPr>
            <a:picLocks noChangeAspect="1"/>
          </p:cNvPicPr>
          <p:nvPr/>
        </p:nvPicPr>
        <p:blipFill rotWithShape="1">
          <a:blip r:embed="rId3">
            <a:extLst>
              <a:ext uri="{28A0092B-C50C-407E-A947-70E740481C1C}">
                <a14:useLocalDpi xmlns:a14="http://schemas.microsoft.com/office/drawing/2010/main" val="0"/>
              </a:ext>
            </a:extLst>
          </a:blip>
          <a:srcRect l="53814" b="14090"/>
          <a:stretch/>
        </p:blipFill>
        <p:spPr>
          <a:xfrm>
            <a:off x="336332" y="2136220"/>
            <a:ext cx="3716412" cy="3591871"/>
          </a:xfrm>
          <a:prstGeom prst="rect">
            <a:avLst/>
          </a:prstGeom>
        </p:spPr>
      </p:pic>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EB54ECA8-6BFE-4632-9DE4-5658A4DF1AA7}"/>
                  </a:ext>
                </a:extLst>
              </p:cNvPr>
              <p:cNvSpPr/>
              <p:nvPr/>
            </p:nvSpPr>
            <p:spPr>
              <a:xfrm>
                <a:off x="4235671" y="4697899"/>
                <a:ext cx="7619997" cy="1289456"/>
              </a:xfrm>
              <a:prstGeom prst="rect">
                <a:avLst/>
              </a:prstGeom>
            </p:spPr>
            <p:txBody>
              <a:bodyPr wrap="square">
                <a:spAutoFit/>
              </a:bodyPr>
              <a:lstStyle/>
              <a:p>
                <a:pPr>
                  <a:lnSpc>
                    <a:spcPct val="150000"/>
                  </a:lnSpc>
                </a:pPr>
                <a:r>
                  <a:rPr lang="zh-CN" altLang="en-US" dirty="0">
                    <a:solidFill>
                      <a:srgbClr val="002060"/>
                    </a:solidFill>
                    <a:latin typeface="+mn-ea"/>
                  </a:rPr>
                  <a:t>例如，如果使用车辆的</a:t>
                </a:r>
                <a:r>
                  <a:rPr lang="en-US" altLang="zh-CN" dirty="0">
                    <a:solidFill>
                      <a:srgbClr val="002060"/>
                    </a:solidFill>
                    <a:latin typeface="+mn-ea"/>
                  </a:rPr>
                  <a:t>GPS</a:t>
                </a:r>
                <a:r>
                  <a:rPr lang="zh-CN" altLang="en-US" dirty="0">
                    <a:solidFill>
                      <a:srgbClr val="002060"/>
                    </a:solidFill>
                    <a:latin typeface="+mn-ea"/>
                  </a:rPr>
                  <a:t>轨迹来测量交通流量，那么可以将</a:t>
                </a:r>
                <a14:m>
                  <m:oMath xmlns:m="http://schemas.openxmlformats.org/officeDocument/2006/math">
                    <m:sSub>
                      <m:sSubPr>
                        <m:ctrlPr>
                          <a:rPr lang="en-US" altLang="zh-CN" i="1" smtClean="0">
                            <a:solidFill>
                              <a:srgbClr val="002060"/>
                            </a:solidFill>
                            <a:latin typeface="Cambria Math" panose="02040503050406030204" pitchFamily="18" charset="0"/>
                          </a:rPr>
                        </m:ctrlPr>
                      </m:sSubPr>
                      <m:e>
                        <m:r>
                          <a:rPr lang="en-US" altLang="zh-CN" b="0" i="1" smtClean="0">
                            <a:solidFill>
                              <a:srgbClr val="002060"/>
                            </a:solidFill>
                            <a:latin typeface="Cambria Math" panose="02040503050406030204" pitchFamily="18" charset="0"/>
                          </a:rPr>
                          <m:t>𝑣</m:t>
                        </m:r>
                      </m:e>
                      <m:sub>
                        <m:r>
                          <a:rPr lang="en-US" altLang="zh-CN" b="0" i="1" smtClean="0">
                            <a:solidFill>
                              <a:srgbClr val="002060"/>
                            </a:solidFill>
                            <a:latin typeface="Cambria Math" panose="02040503050406030204" pitchFamily="18" charset="0"/>
                          </a:rPr>
                          <m:t>1</m:t>
                        </m:r>
                      </m:sub>
                    </m:sSub>
                  </m:oMath>
                </a14:m>
                <a:r>
                  <a:rPr lang="zh-CN" altLang="en-US" dirty="0">
                    <a:solidFill>
                      <a:srgbClr val="002060"/>
                    </a:solidFill>
                    <a:latin typeface="+mn-ea"/>
                  </a:rPr>
                  <a:t>的流入和流出表示为</a:t>
                </a:r>
                <a14:m>
                  <m:oMath xmlns:m="http://schemas.openxmlformats.org/officeDocument/2006/math">
                    <m:d>
                      <m:dPr>
                        <m:ctrlPr>
                          <a:rPr lang="en-US" altLang="zh-CN" i="1" smtClean="0">
                            <a:solidFill>
                              <a:srgbClr val="002060"/>
                            </a:solidFill>
                            <a:latin typeface="Cambria Math" panose="02040503050406030204" pitchFamily="18" charset="0"/>
                          </a:rPr>
                        </m:ctrlPr>
                      </m:dPr>
                      <m:e>
                        <m:r>
                          <a:rPr lang="en-US" altLang="zh-CN" b="0" i="1" smtClean="0">
                            <a:solidFill>
                              <a:srgbClr val="002060"/>
                            </a:solidFill>
                            <a:latin typeface="Cambria Math" panose="02040503050406030204" pitchFamily="18" charset="0"/>
                          </a:rPr>
                          <m:t>0, 2</m:t>
                        </m:r>
                      </m:e>
                    </m:d>
                  </m:oMath>
                </a14:m>
                <a:r>
                  <a:rPr lang="zh-CN" altLang="en-US" dirty="0">
                    <a:solidFill>
                      <a:srgbClr val="002060"/>
                    </a:solidFill>
                    <a:latin typeface="+mn-ea"/>
                  </a:rPr>
                  <a:t>； 类似地，如果使用行人的移动电话信号，两种类型的流分别为</a:t>
                </a:r>
                <a14:m>
                  <m:oMath xmlns:m="http://schemas.openxmlformats.org/officeDocument/2006/math">
                    <m:d>
                      <m:dPr>
                        <m:ctrlPr>
                          <a:rPr lang="en-US" altLang="zh-CN" i="1">
                            <a:solidFill>
                              <a:srgbClr val="002060"/>
                            </a:solidFill>
                            <a:latin typeface="Cambria Math" panose="02040503050406030204" pitchFamily="18" charset="0"/>
                          </a:rPr>
                        </m:ctrlPr>
                      </m:dPr>
                      <m:e>
                        <m:r>
                          <a:rPr lang="en-US" altLang="zh-CN" b="0" i="1" smtClean="0">
                            <a:solidFill>
                              <a:srgbClr val="002060"/>
                            </a:solidFill>
                            <a:latin typeface="Cambria Math" panose="02040503050406030204" pitchFamily="18" charset="0"/>
                          </a:rPr>
                          <m:t>3</m:t>
                        </m:r>
                        <m:r>
                          <a:rPr lang="en-US" altLang="zh-CN" i="1">
                            <a:solidFill>
                              <a:srgbClr val="002060"/>
                            </a:solidFill>
                            <a:latin typeface="Cambria Math" panose="02040503050406030204" pitchFamily="18" charset="0"/>
                          </a:rPr>
                          <m:t>, 2</m:t>
                        </m:r>
                      </m:e>
                    </m:d>
                    <m:r>
                      <a:rPr lang="en-US" altLang="zh-CN" i="1">
                        <a:solidFill>
                          <a:srgbClr val="002060"/>
                        </a:solidFill>
                        <a:latin typeface="Cambria Math" panose="02040503050406030204" pitchFamily="18" charset="0"/>
                      </a:rPr>
                      <m:t> </m:t>
                    </m:r>
                  </m:oMath>
                </a14:m>
                <a:r>
                  <a:rPr lang="zh-CN" altLang="en-US" dirty="0">
                    <a:solidFill>
                      <a:srgbClr val="002060"/>
                    </a:solidFill>
                    <a:latin typeface="+mn-ea"/>
                  </a:rPr>
                  <a:t>。</a:t>
                </a:r>
                <a:endParaRPr lang="zh-CN" altLang="en-US" dirty="0">
                  <a:solidFill>
                    <a:srgbClr val="002060"/>
                  </a:solidFill>
                </a:endParaRPr>
              </a:p>
            </p:txBody>
          </p:sp>
        </mc:Choice>
        <mc:Fallback xmlns="">
          <p:sp>
            <p:nvSpPr>
              <p:cNvPr id="15" name="矩形 14">
                <a:extLst>
                  <a:ext uri="{FF2B5EF4-FFF2-40B4-BE49-F238E27FC236}">
                    <a16:creationId xmlns:a16="http://schemas.microsoft.com/office/drawing/2014/main" id="{EB54ECA8-6BFE-4632-9DE4-5658A4DF1AA7}"/>
                  </a:ext>
                </a:extLst>
              </p:cNvPr>
              <p:cNvSpPr>
                <a:spLocks noRot="1" noChangeAspect="1" noMove="1" noResize="1" noEditPoints="1" noAdjustHandles="1" noChangeArrowheads="1" noChangeShapeType="1" noTextEdit="1"/>
              </p:cNvSpPr>
              <p:nvPr/>
            </p:nvSpPr>
            <p:spPr>
              <a:xfrm>
                <a:off x="4235671" y="4697899"/>
                <a:ext cx="7619997" cy="1289456"/>
              </a:xfrm>
              <a:prstGeom prst="rect">
                <a:avLst/>
              </a:prstGeom>
              <a:blipFill>
                <a:blip r:embed="rId4"/>
                <a:stretch>
                  <a:fillRect l="-720" b="-71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5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1284967" cy="401200"/>
          </a:xfrm>
        </p:spPr>
        <p:txBody>
          <a:bodyPr/>
          <a:lstStyle/>
          <a:p>
            <a:r>
              <a:rPr lang="zh-CN" altLang="en-US" dirty="0"/>
              <a:t>问题定义</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14</a:t>
            </a:fld>
            <a:endParaRPr lang="zh-CN" altLang="en-US"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0F1E497-0BDB-4312-9DAB-A73589849DB5}"/>
                  </a:ext>
                </a:extLst>
              </p:cNvPr>
              <p:cNvSpPr/>
              <p:nvPr/>
            </p:nvSpPr>
            <p:spPr>
              <a:xfrm>
                <a:off x="306276" y="4809821"/>
                <a:ext cx="11579448" cy="406522"/>
              </a:xfrm>
              <a:prstGeom prst="rect">
                <a:avLst/>
              </a:prstGeom>
              <a:noFill/>
            </p:spPr>
            <p:txBody>
              <a:bodyPr wrap="square" rtlCol="0">
                <a:spAutoFit/>
              </a:bodyPr>
              <a:lstStyle/>
              <a:p>
                <a:pPr>
                  <a:lnSpc>
                    <a:spcPct val="125000"/>
                  </a:lnSpc>
                </a:pPr>
                <a:r>
                  <a:rPr lang="zh-CN" altLang="en-US" b="1" dirty="0">
                    <a:solidFill>
                      <a:schemeClr val="tx1">
                        <a:lumMod val="75000"/>
                        <a:lumOff val="25000"/>
                      </a:schemeClr>
                    </a:solidFill>
                  </a:rPr>
                  <a:t>问题描述：</a:t>
                </a:r>
                <a:r>
                  <a:rPr lang="zh-CN" altLang="en-US" dirty="0">
                    <a:solidFill>
                      <a:schemeClr val="tx1">
                        <a:lumMod val="75000"/>
                        <a:lumOff val="25000"/>
                      </a:schemeClr>
                    </a:solidFill>
                  </a:rPr>
                  <a:t>给定一个图</a:t>
                </a:r>
                <a14:m>
                  <m:oMath xmlns:m="http://schemas.openxmlformats.org/officeDocument/2006/math">
                    <m:r>
                      <a:rPr lang="en-US" altLang="zh-CN" dirty="0">
                        <a:solidFill>
                          <a:schemeClr val="tx1">
                            <a:lumMod val="75000"/>
                            <a:lumOff val="25000"/>
                          </a:schemeClr>
                        </a:solidFill>
                        <a:latin typeface="Cambria Math" panose="02040503050406030204" pitchFamily="18" charset="0"/>
                      </a:rPr>
                      <m:t>𝑮</m:t>
                    </m:r>
                    <m:r>
                      <a:rPr lang="en-US" altLang="zh-CN" dirty="0">
                        <a:solidFill>
                          <a:schemeClr val="tx1">
                            <a:lumMod val="75000"/>
                            <a:lumOff val="25000"/>
                          </a:schemeClr>
                        </a:solidFill>
                        <a:latin typeface="Cambria Math" panose="02040503050406030204" pitchFamily="18" charset="0"/>
                      </a:rPr>
                      <m:t> =</m:t>
                    </m:r>
                    <m:d>
                      <m:dPr>
                        <m:ctrlPr>
                          <a:rPr lang="en-US" altLang="zh-CN" i="1" dirty="0">
                            <a:solidFill>
                              <a:schemeClr val="tx1">
                                <a:lumMod val="75000"/>
                                <a:lumOff val="25000"/>
                              </a:schemeClr>
                            </a:solidFill>
                            <a:latin typeface="Cambria Math" panose="02040503050406030204" pitchFamily="18" charset="0"/>
                          </a:rPr>
                        </m:ctrlPr>
                      </m:dPr>
                      <m:e>
                        <m:r>
                          <a:rPr lang="en-US" altLang="zh-CN" dirty="0" smtClean="0">
                            <a:solidFill>
                              <a:schemeClr val="tx1">
                                <a:lumMod val="75000"/>
                                <a:lumOff val="25000"/>
                              </a:schemeClr>
                            </a:solidFill>
                            <a:latin typeface="Cambria Math" panose="02040503050406030204" pitchFamily="18" charset="0"/>
                          </a:rPr>
                          <m:t>𝑽</m:t>
                        </m:r>
                        <m:r>
                          <a:rPr lang="en-US" altLang="zh-CN" dirty="0">
                            <a:solidFill>
                              <a:schemeClr val="tx1">
                                <a:lumMod val="75000"/>
                                <a:lumOff val="25000"/>
                              </a:schemeClr>
                            </a:solidFill>
                            <a:latin typeface="Cambria Math" panose="02040503050406030204" pitchFamily="18" charset="0"/>
                          </a:rPr>
                          <m:t>,</m:t>
                        </m:r>
                        <m:r>
                          <a:rPr lang="en-US" altLang="zh-CN" dirty="0">
                            <a:solidFill>
                              <a:schemeClr val="tx1">
                                <a:lumMod val="75000"/>
                                <a:lumOff val="25000"/>
                              </a:schemeClr>
                            </a:solidFill>
                            <a:latin typeface="Cambria Math" panose="02040503050406030204" pitchFamily="18" charset="0"/>
                          </a:rPr>
                          <m:t>𝑬</m:t>
                        </m:r>
                        <m:r>
                          <a:rPr lang="en-US" altLang="zh-CN" dirty="0">
                            <a:solidFill>
                              <a:schemeClr val="tx1">
                                <a:lumMod val="75000"/>
                                <a:lumOff val="25000"/>
                              </a:schemeClr>
                            </a:solidFill>
                            <a:latin typeface="Cambria Math" panose="02040503050406030204" pitchFamily="18" charset="0"/>
                          </a:rPr>
                          <m:t>,</m:t>
                        </m:r>
                        <m:r>
                          <a:rPr lang="en-US" altLang="zh-CN" dirty="0">
                            <a:solidFill>
                              <a:schemeClr val="tx1">
                                <a:lumMod val="75000"/>
                                <a:lumOff val="25000"/>
                              </a:schemeClr>
                            </a:solidFill>
                            <a:latin typeface="Cambria Math" panose="02040503050406030204" pitchFamily="18" charset="0"/>
                          </a:rPr>
                          <m:t>𝑨</m:t>
                        </m:r>
                      </m:e>
                    </m:d>
                  </m:oMath>
                </a14:m>
                <a:r>
                  <a:rPr lang="zh-CN" altLang="en-US" dirty="0">
                    <a:solidFill>
                      <a:schemeClr val="tx1">
                        <a:lumMod val="75000"/>
                        <a:lumOff val="25000"/>
                      </a:schemeClr>
                    </a:solidFill>
                  </a:rPr>
                  <a:t>和图中节点的属性</a:t>
                </a:r>
                <a14:m>
                  <m:oMath xmlns:m="http://schemas.openxmlformats.org/officeDocument/2006/math">
                    <m:d>
                      <m:dPr>
                        <m:begChr m:val="{"/>
                        <m:endChr m:val="}"/>
                        <m:ctrlPr>
                          <a:rPr lang="en-US" altLang="zh-CN" b="1" i="1">
                            <a:solidFill>
                              <a:schemeClr val="tx1">
                                <a:lumMod val="75000"/>
                                <a:lumOff val="25000"/>
                              </a:schemeClr>
                            </a:solidFill>
                            <a:latin typeface="Cambria Math" panose="02040503050406030204" pitchFamily="18" charset="0"/>
                          </a:rPr>
                        </m:ctrlPr>
                      </m:dPr>
                      <m:e>
                        <m:sSub>
                          <m:sSubPr>
                            <m:ctrlPr>
                              <a:rPr lang="en-US" altLang="zh-CN" b="1" i="1">
                                <a:solidFill>
                                  <a:schemeClr val="tx1">
                                    <a:lumMod val="75000"/>
                                    <a:lumOff val="25000"/>
                                  </a:schemeClr>
                                </a:solidFill>
                                <a:latin typeface="Cambria Math" panose="02040503050406030204" pitchFamily="18" charset="0"/>
                              </a:rPr>
                            </m:ctrlPr>
                          </m:sSubPr>
                          <m:e>
                            <m:r>
                              <a:rPr lang="en-US" altLang="zh-CN" b="1" i="1">
                                <a:solidFill>
                                  <a:schemeClr val="tx1">
                                    <a:lumMod val="75000"/>
                                    <a:lumOff val="25000"/>
                                  </a:schemeClr>
                                </a:solidFill>
                                <a:latin typeface="Cambria Math" panose="02040503050406030204" pitchFamily="18" charset="0"/>
                              </a:rPr>
                              <m:t>𝑿</m:t>
                            </m:r>
                          </m:e>
                          <m:sub>
                            <m:r>
                              <a:rPr lang="en-US" altLang="zh-CN" b="1" i="1">
                                <a:solidFill>
                                  <a:schemeClr val="tx1">
                                    <a:lumMod val="75000"/>
                                    <a:lumOff val="25000"/>
                                  </a:schemeClr>
                                </a:solidFill>
                                <a:latin typeface="Cambria Math" panose="02040503050406030204" pitchFamily="18" charset="0"/>
                              </a:rPr>
                              <m:t>𝒕</m:t>
                            </m:r>
                          </m:sub>
                        </m:sSub>
                      </m:e>
                      <m:e>
                        <m:r>
                          <a:rPr lang="en-US" altLang="zh-CN" b="1" i="1">
                            <a:solidFill>
                              <a:schemeClr val="tx1">
                                <a:lumMod val="75000"/>
                                <a:lumOff val="25000"/>
                              </a:schemeClr>
                            </a:solidFill>
                            <a:latin typeface="Cambria Math" panose="02040503050406030204" pitchFamily="18" charset="0"/>
                          </a:rPr>
                          <m:t>𝒕</m:t>
                        </m:r>
                        <m:r>
                          <a:rPr lang="en-US" altLang="zh-CN" b="1" i="1">
                            <a:solidFill>
                              <a:schemeClr val="tx1">
                                <a:lumMod val="75000"/>
                                <a:lumOff val="25000"/>
                              </a:schemeClr>
                            </a:solidFill>
                            <a:latin typeface="Cambria Math" panose="02040503050406030204" pitchFamily="18" charset="0"/>
                          </a:rPr>
                          <m:t>=</m:t>
                        </m:r>
                        <m:r>
                          <a:rPr lang="en-US" altLang="zh-CN" b="1" i="1">
                            <a:solidFill>
                              <a:schemeClr val="tx1">
                                <a:lumMod val="75000"/>
                                <a:lumOff val="25000"/>
                              </a:schemeClr>
                            </a:solidFill>
                            <a:latin typeface="Cambria Math" panose="02040503050406030204" pitchFamily="18" charset="0"/>
                          </a:rPr>
                          <m:t>𝟏</m:t>
                        </m:r>
                        <m:r>
                          <a:rPr lang="en-US" altLang="zh-CN" b="1" i="1">
                            <a:solidFill>
                              <a:schemeClr val="tx1">
                                <a:lumMod val="75000"/>
                                <a:lumOff val="25000"/>
                              </a:schemeClr>
                            </a:solidFill>
                            <a:latin typeface="Cambria Math" panose="02040503050406030204" pitchFamily="18" charset="0"/>
                          </a:rPr>
                          <m:t>,</m:t>
                        </m:r>
                        <m:r>
                          <a:rPr lang="en-US" altLang="zh-CN" b="1" i="1">
                            <a:solidFill>
                              <a:schemeClr val="tx1">
                                <a:lumMod val="75000"/>
                                <a:lumOff val="25000"/>
                              </a:schemeClr>
                            </a:solidFill>
                            <a:latin typeface="Cambria Math" panose="02040503050406030204" pitchFamily="18" charset="0"/>
                          </a:rPr>
                          <m:t>𝟐</m:t>
                        </m:r>
                        <m:r>
                          <a:rPr lang="en-US" altLang="zh-CN" b="1" i="1">
                            <a:solidFill>
                              <a:schemeClr val="tx1">
                                <a:lumMod val="75000"/>
                                <a:lumOff val="25000"/>
                              </a:schemeClr>
                            </a:solidFill>
                            <a:latin typeface="Cambria Math" panose="02040503050406030204" pitchFamily="18" charset="0"/>
                          </a:rPr>
                          <m:t>,…,</m:t>
                        </m:r>
                        <m:r>
                          <a:rPr lang="en-US" altLang="zh-CN" b="1" i="1">
                            <a:solidFill>
                              <a:schemeClr val="tx1">
                                <a:lumMod val="75000"/>
                                <a:lumOff val="25000"/>
                              </a:schemeClr>
                            </a:solidFill>
                            <a:latin typeface="Cambria Math" panose="02040503050406030204" pitchFamily="18" charset="0"/>
                          </a:rPr>
                          <m:t>𝑻</m:t>
                        </m:r>
                      </m:e>
                    </m:d>
                    <m:r>
                      <a:rPr lang="en-US" altLang="zh-CN" i="1">
                        <a:solidFill>
                          <a:schemeClr val="tx1">
                            <a:lumMod val="75000"/>
                            <a:lumOff val="25000"/>
                          </a:schemeClr>
                        </a:solidFill>
                        <a:latin typeface="Cambria Math" panose="02040503050406030204" pitchFamily="18" charset="0"/>
                      </a:rPr>
                      <m:t> </m:t>
                    </m:r>
                  </m:oMath>
                </a14:m>
                <a:r>
                  <a:rPr lang="zh-CN" altLang="en-US" dirty="0">
                    <a:solidFill>
                      <a:schemeClr val="tx1">
                        <a:lumMod val="75000"/>
                        <a:lumOff val="25000"/>
                      </a:schemeClr>
                    </a:solidFill>
                  </a:rPr>
                  <a:t>，预测节点在下一个时间步的属性</a:t>
                </a:r>
                <a14:m>
                  <m:oMath xmlns:m="http://schemas.openxmlformats.org/officeDocument/2006/math">
                    <m:sSub>
                      <m:sSubPr>
                        <m:ctrlPr>
                          <a:rPr lang="en-US" altLang="zh-CN" b="1" i="1">
                            <a:solidFill>
                              <a:schemeClr val="tx1">
                                <a:lumMod val="75000"/>
                                <a:lumOff val="25000"/>
                              </a:schemeClr>
                            </a:solidFill>
                            <a:latin typeface="Cambria Math" panose="02040503050406030204" pitchFamily="18" charset="0"/>
                          </a:rPr>
                        </m:ctrlPr>
                      </m:sSubPr>
                      <m:e>
                        <m:r>
                          <a:rPr lang="en-US" altLang="zh-CN" b="1" i="1">
                            <a:solidFill>
                              <a:schemeClr val="tx1">
                                <a:lumMod val="75000"/>
                                <a:lumOff val="25000"/>
                              </a:schemeClr>
                            </a:solidFill>
                            <a:latin typeface="Cambria Math" panose="02040503050406030204" pitchFamily="18" charset="0"/>
                          </a:rPr>
                          <m:t>𝑿</m:t>
                        </m:r>
                      </m:e>
                      <m:sub>
                        <m:r>
                          <a:rPr lang="en-US" altLang="zh-CN" b="1" i="1">
                            <a:solidFill>
                              <a:schemeClr val="tx1">
                                <a:lumMod val="75000"/>
                                <a:lumOff val="25000"/>
                              </a:schemeClr>
                            </a:solidFill>
                            <a:latin typeface="Cambria Math" panose="02040503050406030204" pitchFamily="18" charset="0"/>
                          </a:rPr>
                          <m:t>𝒕</m:t>
                        </m:r>
                        <m:r>
                          <a:rPr lang="en-US" altLang="zh-CN" b="1" i="1">
                            <a:solidFill>
                              <a:schemeClr val="tx1">
                                <a:lumMod val="75000"/>
                                <a:lumOff val="25000"/>
                              </a:schemeClr>
                            </a:solidFill>
                            <a:latin typeface="Cambria Math" panose="02040503050406030204" pitchFamily="18" charset="0"/>
                          </a:rPr>
                          <m:t>+</m:t>
                        </m:r>
                        <m:r>
                          <a:rPr lang="en-US" altLang="zh-CN" b="1" i="1">
                            <a:solidFill>
                              <a:schemeClr val="tx1">
                                <a:lumMod val="75000"/>
                                <a:lumOff val="25000"/>
                              </a:schemeClr>
                            </a:solidFill>
                            <a:latin typeface="Cambria Math" panose="02040503050406030204" pitchFamily="18" charset="0"/>
                          </a:rPr>
                          <m:t>𝟏</m:t>
                        </m:r>
                      </m:sub>
                    </m:sSub>
                  </m:oMath>
                </a14:m>
                <a:r>
                  <a:rPr lang="zh-CN" altLang="en-US" dirty="0">
                    <a:solidFill>
                      <a:schemeClr val="tx1">
                        <a:lumMod val="75000"/>
                        <a:lumOff val="25000"/>
                      </a:schemeClr>
                    </a:solidFill>
                  </a:rPr>
                  <a:t>。</a:t>
                </a:r>
              </a:p>
            </p:txBody>
          </p:sp>
        </mc:Choice>
        <mc:Fallback xmlns="">
          <p:sp>
            <p:nvSpPr>
              <p:cNvPr id="3" name="矩形 2">
                <a:extLst>
                  <a:ext uri="{FF2B5EF4-FFF2-40B4-BE49-F238E27FC236}">
                    <a16:creationId xmlns:a16="http://schemas.microsoft.com/office/drawing/2014/main" id="{E0F1E497-0BDB-4312-9DAB-A73589849DB5}"/>
                  </a:ext>
                </a:extLst>
              </p:cNvPr>
              <p:cNvSpPr>
                <a:spLocks noRot="1" noChangeAspect="1" noMove="1" noResize="1" noEditPoints="1" noAdjustHandles="1" noChangeArrowheads="1" noChangeShapeType="1" noTextEdit="1"/>
              </p:cNvSpPr>
              <p:nvPr/>
            </p:nvSpPr>
            <p:spPr>
              <a:xfrm>
                <a:off x="306276" y="4809821"/>
                <a:ext cx="11579448" cy="406522"/>
              </a:xfrm>
              <a:prstGeom prst="rect">
                <a:avLst/>
              </a:prstGeom>
              <a:blipFill>
                <a:blip r:embed="rId3"/>
                <a:stretch>
                  <a:fillRect l="-421" r="-263" b="-223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16B571B-3956-4F13-B49D-4EE855A7F534}"/>
                  </a:ext>
                </a:extLst>
              </p:cNvPr>
              <p:cNvSpPr/>
              <p:nvPr/>
            </p:nvSpPr>
            <p:spPr>
              <a:xfrm>
                <a:off x="247209" y="1548067"/>
                <a:ext cx="5535801" cy="3277116"/>
              </a:xfrm>
              <a:prstGeom prst="rect">
                <a:avLst/>
              </a:prstGeom>
              <a:noFill/>
            </p:spPr>
            <p:txBody>
              <a:bodyPr wrap="square" rtlCol="0">
                <a:spAutoFit/>
              </a:bodyPr>
              <a:lstStyle/>
              <a:p>
                <a:pPr>
                  <a:lnSpc>
                    <a:spcPct val="125000"/>
                  </a:lnSpc>
                </a:pPr>
                <a:r>
                  <a:rPr lang="zh-CN" altLang="en-US" dirty="0">
                    <a:solidFill>
                      <a:schemeClr val="tx1">
                        <a:lumMod val="75000"/>
                        <a:lumOff val="25000"/>
                      </a:schemeClr>
                    </a:solidFill>
                  </a:rPr>
                  <a:t>定义</a:t>
                </a:r>
                <a:r>
                  <a:rPr lang="en-US" altLang="zh-CN" dirty="0">
                    <a:solidFill>
                      <a:schemeClr val="tx1">
                        <a:lumMod val="75000"/>
                        <a:lumOff val="25000"/>
                      </a:schemeClr>
                    </a:solidFill>
                  </a:rPr>
                  <a:t>: </a:t>
                </a:r>
                <a:r>
                  <a:rPr lang="zh-CN" altLang="en-US" b="1" dirty="0">
                    <a:solidFill>
                      <a:schemeClr val="tx1">
                        <a:lumMod val="75000"/>
                        <a:lumOff val="25000"/>
                      </a:schemeClr>
                    </a:solidFill>
                  </a:rPr>
                  <a:t>时空图</a:t>
                </a:r>
                <a:r>
                  <a:rPr lang="zh-CN" altLang="en-US" dirty="0">
                    <a:solidFill>
                      <a:schemeClr val="tx1">
                        <a:lumMod val="75000"/>
                        <a:lumOff val="25000"/>
                      </a:schemeClr>
                    </a:solidFill>
                  </a:rPr>
                  <a:t>（</a:t>
                </a:r>
                <a:r>
                  <a:rPr lang="en-US" altLang="zh-CN" b="1" dirty="0">
                    <a:solidFill>
                      <a:schemeClr val="tx1">
                        <a:lumMod val="75000"/>
                        <a:lumOff val="25000"/>
                      </a:schemeClr>
                    </a:solidFill>
                  </a:rPr>
                  <a:t>STG,</a:t>
                </a:r>
                <a:r>
                  <a:rPr lang="zh-CN" altLang="en-US" b="1" dirty="0">
                    <a:solidFill>
                      <a:schemeClr val="tx1">
                        <a:lumMod val="75000"/>
                        <a:lumOff val="25000"/>
                      </a:schemeClr>
                    </a:solidFill>
                  </a:rPr>
                  <a:t> </a:t>
                </a:r>
                <a:r>
                  <a:rPr lang="en-US" altLang="zh-CN" dirty="0" err="1">
                    <a:solidFill>
                      <a:schemeClr val="tx1">
                        <a:lumMod val="75000"/>
                        <a:lumOff val="25000"/>
                      </a:schemeClr>
                    </a:solidFill>
                  </a:rPr>
                  <a:t>Spatio</a:t>
                </a:r>
                <a:r>
                  <a:rPr lang="en-US" altLang="zh-CN" dirty="0">
                    <a:solidFill>
                      <a:schemeClr val="tx1">
                        <a:lumMod val="75000"/>
                        <a:lumOff val="25000"/>
                      </a:schemeClr>
                    </a:solidFill>
                  </a:rPr>
                  <a:t>-Temporal Graphs</a:t>
                </a:r>
                <a:r>
                  <a:rPr lang="zh-CN" altLang="en-US" dirty="0">
                    <a:solidFill>
                      <a:schemeClr val="tx1">
                        <a:lumMod val="75000"/>
                        <a:lumOff val="25000"/>
                      </a:schemeClr>
                    </a:solidFill>
                  </a:rPr>
                  <a:t>），表示为</a:t>
                </a:r>
                <a14:m>
                  <m:oMath xmlns:m="http://schemas.openxmlformats.org/officeDocument/2006/math">
                    <m:r>
                      <a:rPr lang="en-US" altLang="zh-CN" b="1" i="1" dirty="0" smtClean="0">
                        <a:solidFill>
                          <a:schemeClr val="tx1">
                            <a:lumMod val="75000"/>
                            <a:lumOff val="25000"/>
                          </a:schemeClr>
                        </a:solidFill>
                        <a:latin typeface="Cambria Math" panose="02040503050406030204" pitchFamily="18" charset="0"/>
                      </a:rPr>
                      <m:t>𝑮</m:t>
                    </m:r>
                    <m:r>
                      <a:rPr lang="en-US" altLang="zh-CN" b="1" i="1" dirty="0" smtClean="0">
                        <a:solidFill>
                          <a:schemeClr val="tx1">
                            <a:lumMod val="75000"/>
                            <a:lumOff val="25000"/>
                          </a:schemeClr>
                        </a:solidFill>
                        <a:latin typeface="Cambria Math" panose="02040503050406030204" pitchFamily="18" charset="0"/>
                      </a:rPr>
                      <m:t> =</m:t>
                    </m:r>
                    <m:d>
                      <m:dPr>
                        <m:ctrlPr>
                          <a:rPr lang="en-US" altLang="zh-CN" b="1" i="1" dirty="0" smtClean="0">
                            <a:solidFill>
                              <a:schemeClr val="tx1">
                                <a:lumMod val="75000"/>
                                <a:lumOff val="25000"/>
                              </a:schemeClr>
                            </a:solidFill>
                            <a:latin typeface="Cambria Math" panose="02040503050406030204" pitchFamily="18" charset="0"/>
                          </a:rPr>
                        </m:ctrlPr>
                      </m:dPr>
                      <m:e>
                        <m:r>
                          <a:rPr lang="en-US" altLang="zh-CN" b="1" i="1" dirty="0">
                            <a:solidFill>
                              <a:schemeClr val="tx1">
                                <a:lumMod val="75000"/>
                                <a:lumOff val="25000"/>
                              </a:schemeClr>
                            </a:solidFill>
                            <a:latin typeface="Cambria Math" panose="02040503050406030204" pitchFamily="18" charset="0"/>
                          </a:rPr>
                          <m:t>𝑽</m:t>
                        </m:r>
                        <m:r>
                          <a:rPr lang="en-US" altLang="zh-CN" b="1" i="1" dirty="0" smtClean="0">
                            <a:solidFill>
                              <a:schemeClr val="tx1">
                                <a:lumMod val="75000"/>
                                <a:lumOff val="25000"/>
                              </a:schemeClr>
                            </a:solidFill>
                            <a:latin typeface="Cambria Math" panose="02040503050406030204" pitchFamily="18" charset="0"/>
                          </a:rPr>
                          <m:t>,</m:t>
                        </m:r>
                        <m:r>
                          <a:rPr lang="en-US" altLang="zh-CN" b="1" i="1" dirty="0">
                            <a:solidFill>
                              <a:schemeClr val="tx1">
                                <a:lumMod val="75000"/>
                                <a:lumOff val="25000"/>
                              </a:schemeClr>
                            </a:solidFill>
                            <a:latin typeface="Cambria Math" panose="02040503050406030204" pitchFamily="18" charset="0"/>
                          </a:rPr>
                          <m:t>𝑬</m:t>
                        </m:r>
                        <m:r>
                          <a:rPr lang="en-US" altLang="zh-CN" b="1" i="1" dirty="0" smtClean="0">
                            <a:solidFill>
                              <a:schemeClr val="tx1">
                                <a:lumMod val="75000"/>
                                <a:lumOff val="25000"/>
                              </a:schemeClr>
                            </a:solidFill>
                            <a:latin typeface="Cambria Math" panose="02040503050406030204" pitchFamily="18" charset="0"/>
                          </a:rPr>
                          <m:t>,</m:t>
                        </m:r>
                        <m:r>
                          <a:rPr lang="en-US" altLang="zh-CN" b="1" i="1" dirty="0">
                            <a:solidFill>
                              <a:schemeClr val="tx1">
                                <a:lumMod val="75000"/>
                                <a:lumOff val="25000"/>
                              </a:schemeClr>
                            </a:solidFill>
                            <a:latin typeface="Cambria Math" panose="02040503050406030204" pitchFamily="18" charset="0"/>
                          </a:rPr>
                          <m:t>𝑨</m:t>
                        </m:r>
                      </m:e>
                    </m:d>
                    <m:r>
                      <a:rPr lang="en-US" altLang="zh-CN" b="1" i="1" dirty="0">
                        <a:solidFill>
                          <a:schemeClr val="tx1">
                            <a:lumMod val="75000"/>
                            <a:lumOff val="25000"/>
                          </a:schemeClr>
                        </a:solidFill>
                        <a:latin typeface="Cambria Math" panose="02040503050406030204" pitchFamily="18" charset="0"/>
                      </a:rPr>
                      <m:t> </m:t>
                    </m:r>
                  </m:oMath>
                </a14:m>
                <a:r>
                  <a:rPr lang="zh-CN" altLang="en-US" dirty="0">
                    <a:solidFill>
                      <a:schemeClr val="tx1">
                        <a:lumMod val="75000"/>
                        <a:lumOff val="25000"/>
                      </a:schemeClr>
                    </a:solidFill>
                  </a:rPr>
                  <a:t>，其中</a:t>
                </a:r>
                <a14:m>
                  <m:oMath xmlns:m="http://schemas.openxmlformats.org/officeDocument/2006/math">
                    <m:r>
                      <m:rPr>
                        <m:sty m:val="p"/>
                      </m:rPr>
                      <a:rPr lang="en-US" altLang="zh-CN" b="0" i="1" dirty="0">
                        <a:solidFill>
                          <a:schemeClr val="tx1">
                            <a:lumMod val="75000"/>
                            <a:lumOff val="25000"/>
                          </a:schemeClr>
                        </a:solidFill>
                        <a:latin typeface="Cambria Math" panose="02040503050406030204" pitchFamily="18" charset="0"/>
                      </a:rPr>
                      <m:t>V</m:t>
                    </m:r>
                  </m:oMath>
                </a14:m>
                <a:r>
                  <a:rPr lang="zh-CN" altLang="en-US" dirty="0">
                    <a:solidFill>
                      <a:schemeClr val="tx1">
                        <a:lumMod val="75000"/>
                        <a:lumOff val="25000"/>
                      </a:schemeClr>
                    </a:solidFill>
                  </a:rPr>
                  <a:t>表示</a:t>
                </a:r>
                <a14:m>
                  <m:oMath xmlns:m="http://schemas.openxmlformats.org/officeDocument/2006/math">
                    <m:d>
                      <m:dPr>
                        <m:begChr m:val="|"/>
                        <m:endChr m:val="|"/>
                        <m:ctrlPr>
                          <a:rPr lang="en-US" altLang="zh-CN" b="1" i="1" smtClean="0">
                            <a:solidFill>
                              <a:schemeClr val="tx1">
                                <a:lumMod val="75000"/>
                                <a:lumOff val="25000"/>
                              </a:schemeClr>
                            </a:solidFill>
                            <a:latin typeface="Cambria Math" panose="02040503050406030204" pitchFamily="18" charset="0"/>
                          </a:rPr>
                        </m:ctrlPr>
                      </m:dPr>
                      <m:e>
                        <m:r>
                          <a:rPr lang="en-US" altLang="zh-CN" b="1" i="1" smtClean="0">
                            <a:solidFill>
                              <a:schemeClr val="tx1">
                                <a:lumMod val="75000"/>
                                <a:lumOff val="25000"/>
                              </a:schemeClr>
                            </a:solidFill>
                            <a:latin typeface="Cambria Math" panose="02040503050406030204" pitchFamily="18" charset="0"/>
                          </a:rPr>
                          <m:t>𝑽</m:t>
                        </m:r>
                      </m:e>
                    </m:d>
                    <m:r>
                      <a:rPr lang="en-US" altLang="zh-CN" b="1" smtClean="0">
                        <a:solidFill>
                          <a:schemeClr val="tx1">
                            <a:lumMod val="75000"/>
                            <a:lumOff val="25000"/>
                          </a:schemeClr>
                        </a:solidFill>
                        <a:latin typeface="Cambria Math" panose="02040503050406030204" pitchFamily="18" charset="0"/>
                      </a:rPr>
                      <m:t>=</m:t>
                    </m:r>
                    <m:r>
                      <a:rPr lang="en-US" altLang="zh-CN" b="1" i="1" smtClean="0">
                        <a:solidFill>
                          <a:schemeClr val="tx1">
                            <a:lumMod val="75000"/>
                            <a:lumOff val="25000"/>
                          </a:schemeClr>
                        </a:solidFill>
                        <a:latin typeface="Cambria Math" panose="02040503050406030204" pitchFamily="18" charset="0"/>
                      </a:rPr>
                      <m:t>𝑵</m:t>
                    </m:r>
                  </m:oMath>
                </a14:m>
                <a:r>
                  <a:rPr lang="zh-CN" altLang="en-US" dirty="0">
                    <a:solidFill>
                      <a:schemeClr val="tx1">
                        <a:lumMod val="75000"/>
                        <a:lumOff val="25000"/>
                      </a:schemeClr>
                    </a:solidFill>
                  </a:rPr>
                  <a:t>个顶点</a:t>
                </a:r>
                <a:r>
                  <a:rPr lang="en-US" altLang="zh-CN" dirty="0">
                    <a:solidFill>
                      <a:schemeClr val="tx1">
                        <a:lumMod val="75000"/>
                        <a:lumOff val="25000"/>
                      </a:schemeClr>
                    </a:solidFill>
                  </a:rPr>
                  <a:t>,</a:t>
                </a:r>
                <a14:m>
                  <m:oMath xmlns:m="http://schemas.openxmlformats.org/officeDocument/2006/math">
                    <m:r>
                      <m:rPr>
                        <m:sty m:val="p"/>
                      </m:rPr>
                      <a:rPr lang="en-US" altLang="zh-CN" b="0" i="1" dirty="0">
                        <a:solidFill>
                          <a:schemeClr val="tx1">
                            <a:lumMod val="75000"/>
                            <a:lumOff val="25000"/>
                          </a:schemeClr>
                        </a:solidFill>
                        <a:latin typeface="Cambria Math" panose="02040503050406030204" pitchFamily="18" charset="0"/>
                      </a:rPr>
                      <m:t>E</m:t>
                    </m:r>
                  </m:oMath>
                </a14:m>
                <a:r>
                  <a:rPr lang="zh-CN" altLang="en-US" dirty="0">
                    <a:solidFill>
                      <a:schemeClr val="tx1">
                        <a:lumMod val="75000"/>
                        <a:lumOff val="25000"/>
                      </a:schemeClr>
                    </a:solidFill>
                  </a:rPr>
                  <a:t>表示边的集合，</a:t>
                </a:r>
                <a14:m>
                  <m:oMath xmlns:m="http://schemas.openxmlformats.org/officeDocument/2006/math">
                    <m:r>
                      <a:rPr lang="en-US" altLang="zh-CN" b="1" i="1" dirty="0" smtClean="0">
                        <a:solidFill>
                          <a:schemeClr val="tx1">
                            <a:lumMod val="75000"/>
                            <a:lumOff val="25000"/>
                          </a:schemeClr>
                        </a:solidFill>
                        <a:latin typeface="Cambria Math" panose="02040503050406030204" pitchFamily="18" charset="0"/>
                      </a:rPr>
                      <m:t>𝐀</m:t>
                    </m:r>
                    <m:r>
                      <a:rPr lang="en-US" altLang="zh-CN" b="1" dirty="0">
                        <a:solidFill>
                          <a:schemeClr val="tx1">
                            <a:lumMod val="75000"/>
                            <a:lumOff val="25000"/>
                          </a:schemeClr>
                        </a:solidFill>
                        <a:latin typeface="Cambria Math" panose="02040503050406030204" pitchFamily="18" charset="0"/>
                      </a:rPr>
                      <m:t>∊</m:t>
                    </m:r>
                    <m:sSup>
                      <m:sSupPr>
                        <m:ctrlPr>
                          <a:rPr lang="en-US" altLang="zh-CN" b="1" i="1" dirty="0" smtClean="0">
                            <a:solidFill>
                              <a:schemeClr val="tx1">
                                <a:lumMod val="75000"/>
                                <a:lumOff val="25000"/>
                              </a:schemeClr>
                            </a:solidFill>
                            <a:latin typeface="Cambria Math" panose="02040503050406030204" pitchFamily="18" charset="0"/>
                          </a:rPr>
                        </m:ctrlPr>
                      </m:sSupPr>
                      <m:e>
                        <m:r>
                          <a:rPr lang="en-US" altLang="zh-CN" b="1" i="1" dirty="0">
                            <a:solidFill>
                              <a:schemeClr val="tx1">
                                <a:lumMod val="75000"/>
                                <a:lumOff val="25000"/>
                              </a:schemeClr>
                            </a:solidFill>
                            <a:latin typeface="Cambria Math" panose="02040503050406030204" pitchFamily="18" charset="0"/>
                          </a:rPr>
                          <m:t>𝐑</m:t>
                        </m:r>
                      </m:e>
                      <m:sup>
                        <m:r>
                          <a:rPr lang="en-US" altLang="zh-CN" b="1" i="1" dirty="0">
                            <a:solidFill>
                              <a:schemeClr val="tx1">
                                <a:lumMod val="75000"/>
                                <a:lumOff val="25000"/>
                              </a:schemeClr>
                            </a:solidFill>
                            <a:latin typeface="Cambria Math" panose="02040503050406030204" pitchFamily="18" charset="0"/>
                          </a:rPr>
                          <m:t>𝑵</m:t>
                        </m:r>
                        <m:r>
                          <a:rPr lang="en-US" altLang="zh-CN" b="1" i="1" dirty="0"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zh-CN" b="1" i="1" dirty="0">
                            <a:solidFill>
                              <a:schemeClr val="tx1">
                                <a:lumMod val="75000"/>
                                <a:lumOff val="25000"/>
                              </a:schemeClr>
                            </a:solidFill>
                            <a:latin typeface="Cambria Math" panose="02040503050406030204" pitchFamily="18" charset="0"/>
                          </a:rPr>
                          <m:t>𝑵</m:t>
                        </m:r>
                      </m:sup>
                    </m:sSup>
                  </m:oMath>
                </a14:m>
                <a:r>
                  <a:rPr lang="zh-CN" altLang="en-US" dirty="0">
                    <a:solidFill>
                      <a:schemeClr val="tx1">
                        <a:lumMod val="75000"/>
                        <a:lumOff val="25000"/>
                      </a:schemeClr>
                    </a:solidFill>
                  </a:rPr>
                  <a:t>是未加权二进制邻接矩阵：</a:t>
                </a:r>
                <a:endParaRPr lang="en-US" altLang="zh-CN" dirty="0">
                  <a:solidFill>
                    <a:schemeClr val="tx1">
                      <a:lumMod val="75000"/>
                      <a:lumOff val="25000"/>
                    </a:schemeClr>
                  </a:solidFill>
                </a:endParaRPr>
              </a:p>
              <a:p>
                <a:pPr marL="285750" indent="-285750">
                  <a:lnSpc>
                    <a:spcPct val="125000"/>
                  </a:lnSpc>
                  <a:buFont typeface="Arial" panose="020B0604020202020204" pitchFamily="34" charset="0"/>
                  <a:buChar char="•"/>
                </a:pPr>
                <a:r>
                  <a:rPr lang="zh-CN" altLang="en-US" sz="1600" dirty="0">
                    <a:solidFill>
                      <a:schemeClr val="tx1">
                        <a:lumMod val="75000"/>
                        <a:lumOff val="25000"/>
                      </a:schemeClr>
                    </a:solidFill>
                  </a:rPr>
                  <a:t>每个顶点</a:t>
                </a:r>
                <a14:m>
                  <m:oMath xmlns:m="http://schemas.openxmlformats.org/officeDocument/2006/math">
                    <m:sSub>
                      <m:sSubPr>
                        <m:ctrlPr>
                          <a:rPr lang="en-US" altLang="zh-CN" sz="1600" b="1" i="1">
                            <a:solidFill>
                              <a:schemeClr val="tx1">
                                <a:lumMod val="75000"/>
                                <a:lumOff val="25000"/>
                              </a:schemeClr>
                            </a:solidFill>
                            <a:latin typeface="Cambria Math" panose="02040503050406030204" pitchFamily="18" charset="0"/>
                          </a:rPr>
                        </m:ctrlPr>
                      </m:sSubPr>
                      <m:e>
                        <m:r>
                          <a:rPr lang="en-US" altLang="zh-CN" sz="1600" b="1" i="1">
                            <a:solidFill>
                              <a:schemeClr val="tx1">
                                <a:lumMod val="75000"/>
                                <a:lumOff val="25000"/>
                              </a:schemeClr>
                            </a:solidFill>
                            <a:latin typeface="Cambria Math" panose="02040503050406030204" pitchFamily="18" charset="0"/>
                          </a:rPr>
                          <m:t>𝒗</m:t>
                        </m:r>
                      </m:e>
                      <m:sub>
                        <m:r>
                          <a:rPr lang="en-US" altLang="zh-CN" sz="1600" b="1" i="1">
                            <a:solidFill>
                              <a:schemeClr val="tx1">
                                <a:lumMod val="75000"/>
                                <a:lumOff val="25000"/>
                              </a:schemeClr>
                            </a:solidFill>
                            <a:latin typeface="Cambria Math" panose="02040503050406030204" pitchFamily="18" charset="0"/>
                          </a:rPr>
                          <m:t>𝒊</m:t>
                        </m:r>
                      </m:sub>
                    </m:sSub>
                    <m:r>
                      <a:rPr lang="en-US" altLang="zh-CN" sz="1600" b="1">
                        <a:solidFill>
                          <a:schemeClr val="tx1">
                            <a:lumMod val="75000"/>
                            <a:lumOff val="25000"/>
                          </a:schemeClr>
                        </a:solidFill>
                        <a:latin typeface="Cambria Math" panose="02040503050406030204" pitchFamily="18" charset="0"/>
                      </a:rPr>
                      <m:t>∈</m:t>
                    </m:r>
                    <m:r>
                      <a:rPr lang="en-US" altLang="zh-CN" sz="1600" b="1" i="1">
                        <a:solidFill>
                          <a:schemeClr val="tx1">
                            <a:lumMod val="75000"/>
                            <a:lumOff val="25000"/>
                          </a:schemeClr>
                        </a:solidFill>
                        <a:latin typeface="Cambria Math" panose="02040503050406030204" pitchFamily="18" charset="0"/>
                      </a:rPr>
                      <m:t>𝑽</m:t>
                    </m:r>
                  </m:oMath>
                </a14:m>
                <a:r>
                  <a:rPr lang="zh-CN" altLang="en-US" sz="1600" dirty="0">
                    <a:solidFill>
                      <a:schemeClr val="tx1">
                        <a:lumMod val="75000"/>
                        <a:lumOff val="25000"/>
                      </a:schemeClr>
                    </a:solidFill>
                  </a:rPr>
                  <a:t>具有地理空间位置</a:t>
                </a:r>
                <a14:m>
                  <m:oMath xmlns:m="http://schemas.openxmlformats.org/officeDocument/2006/math">
                    <m:sSub>
                      <m:sSubPr>
                        <m:ctrlPr>
                          <a:rPr lang="en-US" altLang="zh-CN" sz="1600" i="1">
                            <a:solidFill>
                              <a:schemeClr val="tx1">
                                <a:lumMod val="75000"/>
                                <a:lumOff val="25000"/>
                              </a:schemeClr>
                            </a:solidFill>
                            <a:latin typeface="Cambria Math" panose="02040503050406030204" pitchFamily="18" charset="0"/>
                          </a:rPr>
                        </m:ctrlPr>
                      </m:sSubPr>
                      <m:e>
                        <m:r>
                          <m:rPr>
                            <m:sty m:val="p"/>
                          </m:rPr>
                          <a:rPr lang="en-US" altLang="zh-CN" sz="1600" b="0" i="1">
                            <a:solidFill>
                              <a:schemeClr val="tx1">
                                <a:lumMod val="75000"/>
                                <a:lumOff val="25000"/>
                              </a:schemeClr>
                            </a:solidFill>
                            <a:latin typeface="Cambria Math" panose="02040503050406030204" pitchFamily="18" charset="0"/>
                          </a:rPr>
                          <m:t>p</m:t>
                        </m:r>
                      </m:e>
                      <m:sub>
                        <m:r>
                          <m:rPr>
                            <m:sty m:val="p"/>
                          </m:rPr>
                          <a:rPr lang="en-US" altLang="zh-CN" sz="1600" b="0" i="1">
                            <a:solidFill>
                              <a:schemeClr val="tx1">
                                <a:lumMod val="75000"/>
                                <a:lumOff val="25000"/>
                              </a:schemeClr>
                            </a:solidFill>
                            <a:latin typeface="Cambria Math" panose="02040503050406030204" pitchFamily="18" charset="0"/>
                          </a:rPr>
                          <m:t>i</m:t>
                        </m:r>
                      </m:sub>
                    </m:sSub>
                  </m:oMath>
                </a14:m>
                <a:r>
                  <a:rPr lang="zh-CN" altLang="en-US" sz="1600" dirty="0">
                    <a:solidFill>
                      <a:schemeClr val="tx1">
                        <a:lumMod val="75000"/>
                        <a:lumOff val="25000"/>
                      </a:schemeClr>
                    </a:solidFill>
                  </a:rPr>
                  <a:t>和时变属性；</a:t>
                </a:r>
                <a:endParaRPr lang="en-US" altLang="zh-CN" sz="1600" dirty="0">
                  <a:solidFill>
                    <a:schemeClr val="tx1">
                      <a:lumMod val="75000"/>
                      <a:lumOff val="25000"/>
                    </a:schemeClr>
                  </a:solidFill>
                </a:endParaRPr>
              </a:p>
              <a:p>
                <a:pPr marL="285750" indent="-285750">
                  <a:lnSpc>
                    <a:spcPct val="125000"/>
                  </a:lnSpc>
                  <a:buFont typeface="Arial" panose="020B0604020202020204" pitchFamily="34" charset="0"/>
                  <a:buChar char="•"/>
                </a:pPr>
                <a14:m>
                  <m:oMath xmlns:m="http://schemas.openxmlformats.org/officeDocument/2006/math">
                    <m:r>
                      <a:rPr lang="en-US" altLang="zh-CN" sz="1600" b="1" i="1" dirty="0">
                        <a:solidFill>
                          <a:schemeClr val="tx1">
                            <a:lumMod val="75000"/>
                            <a:lumOff val="25000"/>
                          </a:schemeClr>
                        </a:solidFill>
                        <a:latin typeface="Cambria Math" panose="02040503050406030204" pitchFamily="18" charset="0"/>
                      </a:rPr>
                      <m:t>𝒕</m:t>
                    </m:r>
                  </m:oMath>
                </a14:m>
                <a:r>
                  <a:rPr lang="zh-CN" altLang="en-US" sz="1600" dirty="0">
                    <a:solidFill>
                      <a:schemeClr val="tx1">
                        <a:lumMod val="75000"/>
                        <a:lumOff val="25000"/>
                      </a:schemeClr>
                    </a:solidFill>
                  </a:rPr>
                  <a:t>时刻，可以将</a:t>
                </a:r>
                <a:r>
                  <a:rPr lang="en-US" altLang="zh-CN" sz="1600" dirty="0">
                    <a:solidFill>
                      <a:schemeClr val="tx1">
                        <a:lumMod val="75000"/>
                        <a:lumOff val="25000"/>
                      </a:schemeClr>
                    </a:solidFill>
                  </a:rPr>
                  <a:t>STG</a:t>
                </a:r>
                <a:r>
                  <a:rPr lang="zh-CN" altLang="en-US" sz="1600" dirty="0">
                    <a:solidFill>
                      <a:schemeClr val="tx1">
                        <a:lumMod val="75000"/>
                        <a:lumOff val="25000"/>
                      </a:schemeClr>
                    </a:solidFill>
                  </a:rPr>
                  <a:t>上的这些属性视为图信号 </a:t>
                </a:r>
                <a14:m>
                  <m:oMath xmlns:m="http://schemas.openxmlformats.org/officeDocument/2006/math">
                    <m:sSub>
                      <m:sSubPr>
                        <m:ctrlPr>
                          <a:rPr lang="en-US" altLang="zh-CN" sz="1600" b="1" i="1">
                            <a:solidFill>
                              <a:schemeClr val="tx1">
                                <a:lumMod val="75000"/>
                                <a:lumOff val="25000"/>
                              </a:schemeClr>
                            </a:solidFill>
                            <a:latin typeface="Cambria Math" panose="02040503050406030204" pitchFamily="18" charset="0"/>
                          </a:rPr>
                        </m:ctrlPr>
                      </m:sSubPr>
                      <m:e>
                        <m:r>
                          <a:rPr lang="en-US" altLang="zh-CN" sz="1600" b="1" i="1">
                            <a:solidFill>
                              <a:schemeClr val="tx1">
                                <a:lumMod val="75000"/>
                                <a:lumOff val="25000"/>
                              </a:schemeClr>
                            </a:solidFill>
                            <a:latin typeface="Cambria Math" panose="02040503050406030204" pitchFamily="18" charset="0"/>
                          </a:rPr>
                          <m:t>𝑿</m:t>
                        </m:r>
                      </m:e>
                      <m:sub>
                        <m:r>
                          <a:rPr lang="en-US" altLang="zh-CN" sz="1600" b="1" i="1">
                            <a:solidFill>
                              <a:schemeClr val="tx1">
                                <a:lumMod val="75000"/>
                                <a:lumOff val="25000"/>
                              </a:schemeClr>
                            </a:solidFill>
                            <a:latin typeface="Cambria Math" panose="02040503050406030204" pitchFamily="18" charset="0"/>
                          </a:rPr>
                          <m:t>𝒕</m:t>
                        </m:r>
                      </m:sub>
                    </m:sSub>
                    <m:r>
                      <a:rPr lang="en-US" altLang="zh-CN" sz="1600" b="1">
                        <a:solidFill>
                          <a:schemeClr val="tx1">
                            <a:lumMod val="75000"/>
                            <a:lumOff val="25000"/>
                          </a:schemeClr>
                        </a:solidFill>
                        <a:latin typeface="Cambria Math" panose="02040503050406030204" pitchFamily="18" charset="0"/>
                      </a:rPr>
                      <m:t>∈</m:t>
                    </m:r>
                    <m:sSup>
                      <m:sSupPr>
                        <m:ctrlPr>
                          <a:rPr lang="en-US" altLang="zh-CN" sz="1600" b="1" i="1" dirty="0" smtClean="0">
                            <a:solidFill>
                              <a:schemeClr val="tx1">
                                <a:lumMod val="75000"/>
                                <a:lumOff val="25000"/>
                              </a:schemeClr>
                            </a:solidFill>
                            <a:latin typeface="Cambria Math" panose="02040503050406030204" pitchFamily="18" charset="0"/>
                          </a:rPr>
                        </m:ctrlPr>
                      </m:sSupPr>
                      <m:e>
                        <m:r>
                          <a:rPr lang="en-US" altLang="zh-CN" sz="1600" b="1" i="1" dirty="0" smtClean="0">
                            <a:solidFill>
                              <a:schemeClr val="tx1">
                                <a:lumMod val="75000"/>
                                <a:lumOff val="25000"/>
                              </a:schemeClr>
                            </a:solidFill>
                            <a:latin typeface="Cambria Math" panose="02040503050406030204" pitchFamily="18" charset="0"/>
                          </a:rPr>
                          <m:t>𝐑</m:t>
                        </m:r>
                      </m:e>
                      <m:sup>
                        <m:r>
                          <a:rPr lang="en-US" altLang="zh-CN" sz="1600" b="1" i="1" dirty="0" smtClean="0">
                            <a:solidFill>
                              <a:schemeClr val="tx1">
                                <a:lumMod val="75000"/>
                                <a:lumOff val="25000"/>
                              </a:schemeClr>
                            </a:solidFill>
                            <a:latin typeface="Cambria Math" panose="02040503050406030204" pitchFamily="18" charset="0"/>
                          </a:rPr>
                          <m:t>𝑵</m:t>
                        </m:r>
                        <m:r>
                          <a:rPr lang="en-US" altLang="zh-CN" sz="1600" b="1" i="1" dirty="0"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zh-CN" sz="1600" b="1" i="1" dirty="0">
                            <a:solidFill>
                              <a:schemeClr val="tx1">
                                <a:lumMod val="75000"/>
                                <a:lumOff val="25000"/>
                              </a:schemeClr>
                            </a:solidFill>
                            <a:latin typeface="Cambria Math" panose="02040503050406030204" pitchFamily="18" charset="0"/>
                          </a:rPr>
                          <m:t>𝑪</m:t>
                        </m:r>
                      </m:sup>
                    </m:sSup>
                  </m:oMath>
                </a14:m>
                <a:r>
                  <a:rPr lang="zh-CN" altLang="en-US" sz="1600" dirty="0">
                    <a:solidFill>
                      <a:schemeClr val="tx1">
                        <a:lumMod val="75000"/>
                        <a:lumOff val="25000"/>
                      </a:schemeClr>
                    </a:solidFill>
                  </a:rPr>
                  <a:t>，其中</a:t>
                </a:r>
                <a14:m>
                  <m:oMath xmlns:m="http://schemas.openxmlformats.org/officeDocument/2006/math">
                    <m:sSub>
                      <m:sSubPr>
                        <m:ctrlPr>
                          <a:rPr lang="en-US" altLang="zh-CN" sz="1600" b="1" i="1" smtClean="0">
                            <a:solidFill>
                              <a:schemeClr val="tx1">
                                <a:lumMod val="75000"/>
                                <a:lumOff val="25000"/>
                              </a:schemeClr>
                            </a:solidFill>
                            <a:latin typeface="Cambria Math" panose="02040503050406030204" pitchFamily="18" charset="0"/>
                          </a:rPr>
                        </m:ctrlPr>
                      </m:sSubPr>
                      <m:e>
                        <m:r>
                          <a:rPr lang="en-US" altLang="zh-CN" sz="1600" b="1" i="1" smtClean="0">
                            <a:solidFill>
                              <a:schemeClr val="tx1">
                                <a:lumMod val="75000"/>
                                <a:lumOff val="25000"/>
                              </a:schemeClr>
                            </a:solidFill>
                            <a:latin typeface="Cambria Math" panose="02040503050406030204" pitchFamily="18" charset="0"/>
                          </a:rPr>
                          <m:t>𝑿</m:t>
                        </m:r>
                      </m:e>
                      <m:sub>
                        <m:r>
                          <a:rPr lang="en-US" altLang="zh-CN" sz="1600" b="1" i="1" smtClean="0">
                            <a:solidFill>
                              <a:schemeClr val="tx1">
                                <a:lumMod val="75000"/>
                                <a:lumOff val="25000"/>
                              </a:schemeClr>
                            </a:solidFill>
                            <a:latin typeface="Cambria Math" panose="02040503050406030204" pitchFamily="18" charset="0"/>
                          </a:rPr>
                          <m:t>𝒕</m:t>
                        </m:r>
                      </m:sub>
                    </m:sSub>
                    <m:r>
                      <a:rPr lang="en-US" altLang="zh-CN" sz="1600" b="1" smtClean="0">
                        <a:solidFill>
                          <a:schemeClr val="tx1">
                            <a:lumMod val="75000"/>
                            <a:lumOff val="25000"/>
                          </a:schemeClr>
                        </a:solidFill>
                        <a:latin typeface="Cambria Math" panose="02040503050406030204" pitchFamily="18" charset="0"/>
                      </a:rPr>
                      <m:t> </m:t>
                    </m:r>
                    <m:d>
                      <m:dPr>
                        <m:begChr m:val="["/>
                        <m:endChr m:val="]"/>
                        <m:ctrlPr>
                          <a:rPr lang="en-US" altLang="zh-CN" sz="1600" b="1" i="1">
                            <a:solidFill>
                              <a:schemeClr val="tx1">
                                <a:lumMod val="75000"/>
                                <a:lumOff val="25000"/>
                              </a:schemeClr>
                            </a:solidFill>
                            <a:latin typeface="Cambria Math" panose="02040503050406030204" pitchFamily="18" charset="0"/>
                          </a:rPr>
                        </m:ctrlPr>
                      </m:dPr>
                      <m:e>
                        <m:r>
                          <a:rPr lang="en-US" altLang="zh-CN" sz="1600" b="1" i="1">
                            <a:solidFill>
                              <a:schemeClr val="tx1">
                                <a:lumMod val="75000"/>
                                <a:lumOff val="25000"/>
                              </a:schemeClr>
                            </a:solidFill>
                            <a:latin typeface="Cambria Math" panose="02040503050406030204" pitchFamily="18" charset="0"/>
                          </a:rPr>
                          <m:t>𝒊</m:t>
                        </m:r>
                        <m:r>
                          <a:rPr lang="en-US" altLang="zh-CN" sz="1600" b="1">
                            <a:solidFill>
                              <a:schemeClr val="tx1">
                                <a:lumMod val="75000"/>
                                <a:lumOff val="25000"/>
                              </a:schemeClr>
                            </a:solidFill>
                            <a:latin typeface="Cambria Math" panose="02040503050406030204" pitchFamily="18" charset="0"/>
                          </a:rPr>
                          <m:t>,:</m:t>
                        </m:r>
                      </m:e>
                    </m:d>
                    <m:r>
                      <a:rPr lang="en-US" altLang="zh-CN" sz="1600" b="1">
                        <a:solidFill>
                          <a:schemeClr val="tx1">
                            <a:lumMod val="75000"/>
                            <a:lumOff val="25000"/>
                          </a:schemeClr>
                        </a:solidFill>
                        <a:latin typeface="Cambria Math" panose="02040503050406030204" pitchFamily="18" charset="0"/>
                      </a:rPr>
                      <m:t>∈</m:t>
                    </m:r>
                    <m:sSup>
                      <m:sSupPr>
                        <m:ctrlPr>
                          <a:rPr lang="en-US" altLang="zh-CN" sz="1600" b="1" i="1" dirty="0" smtClean="0">
                            <a:solidFill>
                              <a:schemeClr val="tx1">
                                <a:lumMod val="75000"/>
                                <a:lumOff val="25000"/>
                              </a:schemeClr>
                            </a:solidFill>
                            <a:latin typeface="Cambria Math" panose="02040503050406030204" pitchFamily="18" charset="0"/>
                          </a:rPr>
                        </m:ctrlPr>
                      </m:sSupPr>
                      <m:e>
                        <m:r>
                          <a:rPr lang="en-US" altLang="zh-CN" sz="1600" b="1" i="1" dirty="0">
                            <a:solidFill>
                              <a:schemeClr val="tx1">
                                <a:lumMod val="75000"/>
                                <a:lumOff val="25000"/>
                              </a:schemeClr>
                            </a:solidFill>
                            <a:latin typeface="Cambria Math" panose="02040503050406030204" pitchFamily="18" charset="0"/>
                          </a:rPr>
                          <m:t>𝐑</m:t>
                        </m:r>
                      </m:e>
                      <m:sup>
                        <m:r>
                          <a:rPr lang="en-US" altLang="zh-CN" sz="1600" b="1" i="1" dirty="0" smtClean="0">
                            <a:solidFill>
                              <a:schemeClr val="tx1">
                                <a:lumMod val="75000"/>
                                <a:lumOff val="25000"/>
                              </a:schemeClr>
                            </a:solidFill>
                            <a:latin typeface="Cambria Math" panose="02040503050406030204" pitchFamily="18" charset="0"/>
                          </a:rPr>
                          <m:t>𝑪</m:t>
                        </m:r>
                      </m:sup>
                    </m:sSup>
                  </m:oMath>
                </a14:m>
                <a:r>
                  <a:rPr lang="zh-CN" altLang="en-US" sz="1600" dirty="0">
                    <a:solidFill>
                      <a:schemeClr val="tx1">
                        <a:lumMod val="75000"/>
                        <a:lumOff val="25000"/>
                      </a:schemeClr>
                    </a:solidFill>
                  </a:rPr>
                  <a:t>表示节点</a:t>
                </a:r>
                <a14:m>
                  <m:oMath xmlns:m="http://schemas.openxmlformats.org/officeDocument/2006/math">
                    <m:sSub>
                      <m:sSubPr>
                        <m:ctrlPr>
                          <a:rPr lang="en-US" altLang="zh-CN" sz="1600" i="1" smtClean="0">
                            <a:solidFill>
                              <a:schemeClr val="tx1">
                                <a:lumMod val="75000"/>
                                <a:lumOff val="25000"/>
                              </a:schemeClr>
                            </a:solidFill>
                            <a:latin typeface="Cambria Math" panose="02040503050406030204" pitchFamily="18" charset="0"/>
                          </a:rPr>
                        </m:ctrlPr>
                      </m:sSubPr>
                      <m:e>
                        <m:r>
                          <m:rPr>
                            <m:sty m:val="p"/>
                          </m:rPr>
                          <a:rPr lang="en-US" altLang="zh-CN" sz="1600" b="0" i="1" smtClean="0">
                            <a:solidFill>
                              <a:schemeClr val="tx1">
                                <a:lumMod val="75000"/>
                                <a:lumOff val="25000"/>
                              </a:schemeClr>
                            </a:solidFill>
                            <a:latin typeface="Cambria Math" panose="02040503050406030204" pitchFamily="18" charset="0"/>
                          </a:rPr>
                          <m:t>v</m:t>
                        </m:r>
                      </m:e>
                      <m:sub>
                        <m:r>
                          <m:rPr>
                            <m:sty m:val="p"/>
                          </m:rPr>
                          <a:rPr lang="en-US" altLang="zh-CN" sz="1600" b="0" i="1" smtClean="0">
                            <a:solidFill>
                              <a:schemeClr val="tx1">
                                <a:lumMod val="75000"/>
                                <a:lumOff val="25000"/>
                              </a:schemeClr>
                            </a:solidFill>
                            <a:latin typeface="Cambria Math" panose="02040503050406030204" pitchFamily="18" charset="0"/>
                          </a:rPr>
                          <m:t>i</m:t>
                        </m:r>
                      </m:sub>
                    </m:sSub>
                  </m:oMath>
                </a14:m>
                <a:r>
                  <a:rPr lang="zh-CN" altLang="en-US" sz="1600" dirty="0">
                    <a:solidFill>
                      <a:schemeClr val="tx1">
                        <a:lumMod val="75000"/>
                        <a:lumOff val="25000"/>
                      </a:schemeClr>
                    </a:solidFill>
                  </a:rPr>
                  <a:t>中的</a:t>
                </a:r>
                <a14:m>
                  <m:oMath xmlns:m="http://schemas.openxmlformats.org/officeDocument/2006/math">
                    <m:r>
                      <a:rPr lang="en-US" altLang="zh-CN" sz="1600" b="0" i="1" dirty="0" smtClean="0">
                        <a:solidFill>
                          <a:schemeClr val="tx1">
                            <a:lumMod val="75000"/>
                            <a:lumOff val="25000"/>
                          </a:schemeClr>
                        </a:solidFill>
                        <a:latin typeface="Cambria Math" panose="02040503050406030204" pitchFamily="18" charset="0"/>
                      </a:rPr>
                      <m:t>𝐶</m:t>
                    </m:r>
                  </m:oMath>
                </a14:m>
                <a:r>
                  <a:rPr lang="zh-CN" altLang="en-US" sz="1600" dirty="0">
                    <a:solidFill>
                      <a:schemeClr val="tx1">
                        <a:lumMod val="75000"/>
                        <a:lumOff val="25000"/>
                      </a:schemeClr>
                    </a:solidFill>
                  </a:rPr>
                  <a:t>个时变属性，例如，流入和流出</a:t>
                </a:r>
                <a14:m>
                  <m:oMath xmlns:m="http://schemas.openxmlformats.org/officeDocument/2006/math">
                    <m:d>
                      <m:dPr>
                        <m:ctrlPr>
                          <a:rPr lang="en-US" altLang="zh-CN" sz="1600" i="1" smtClean="0">
                            <a:solidFill>
                              <a:schemeClr val="tx1">
                                <a:lumMod val="75000"/>
                                <a:lumOff val="25000"/>
                              </a:schemeClr>
                            </a:solidFill>
                            <a:latin typeface="Cambria Math" panose="02040503050406030204" pitchFamily="18" charset="0"/>
                          </a:rPr>
                        </m:ctrlPr>
                      </m:dPr>
                      <m:e>
                        <m:r>
                          <a:rPr lang="en-US" altLang="zh-CN" sz="1600" b="1" i="1">
                            <a:solidFill>
                              <a:schemeClr val="tx1">
                                <a:lumMod val="75000"/>
                                <a:lumOff val="25000"/>
                              </a:schemeClr>
                            </a:solidFill>
                            <a:latin typeface="Cambria Math" panose="02040503050406030204" pitchFamily="18" charset="0"/>
                          </a:rPr>
                          <m:t>𝑪</m:t>
                        </m:r>
                        <m:r>
                          <a:rPr lang="en-US" altLang="zh-CN" sz="1600" b="1" i="1" smtClean="0">
                            <a:solidFill>
                              <a:schemeClr val="tx1">
                                <a:lumMod val="75000"/>
                                <a:lumOff val="25000"/>
                              </a:schemeClr>
                            </a:solidFill>
                            <a:latin typeface="Cambria Math" panose="02040503050406030204" pitchFamily="18" charset="0"/>
                          </a:rPr>
                          <m:t>=</m:t>
                        </m:r>
                        <m:r>
                          <a:rPr lang="en-US" altLang="zh-CN" sz="1600" b="1" i="1" smtClean="0">
                            <a:solidFill>
                              <a:schemeClr val="tx1">
                                <a:lumMod val="75000"/>
                                <a:lumOff val="25000"/>
                              </a:schemeClr>
                            </a:solidFill>
                            <a:latin typeface="Cambria Math" panose="02040503050406030204" pitchFamily="18" charset="0"/>
                          </a:rPr>
                          <m:t>𝟐</m:t>
                        </m:r>
                      </m:e>
                    </m:d>
                  </m:oMath>
                </a14:m>
                <a:r>
                  <a:rPr lang="zh-CN" altLang="en-US" sz="1600" dirty="0">
                    <a:solidFill>
                      <a:schemeClr val="tx1">
                        <a:lumMod val="75000"/>
                        <a:lumOff val="25000"/>
                      </a:schemeClr>
                    </a:solidFill>
                  </a:rPr>
                  <a:t>，即</a:t>
                </a:r>
                <a14:m>
                  <m:oMath xmlns:m="http://schemas.openxmlformats.org/officeDocument/2006/math">
                    <m:r>
                      <a:rPr lang="en-US" altLang="zh-CN" sz="1600" b="1" i="1" dirty="0">
                        <a:solidFill>
                          <a:schemeClr val="tx1">
                            <a:lumMod val="75000"/>
                            <a:lumOff val="25000"/>
                          </a:schemeClr>
                        </a:solidFill>
                        <a:latin typeface="Cambria Math" panose="02040503050406030204" pitchFamily="18" charset="0"/>
                      </a:rPr>
                      <m:t>𝒕</m:t>
                    </m:r>
                  </m:oMath>
                </a14:m>
                <a:r>
                  <a:rPr lang="zh-CN" altLang="en-US" sz="1600" dirty="0">
                    <a:solidFill>
                      <a:schemeClr val="tx1">
                        <a:lumMod val="75000"/>
                        <a:lumOff val="25000"/>
                      </a:schemeClr>
                    </a:solidFill>
                  </a:rPr>
                  <a:t>时刻节点所代表的的区域的人流流入流出情况；</a:t>
                </a:r>
                <a:endParaRPr lang="en-US" altLang="zh-CN" sz="1600" dirty="0">
                  <a:solidFill>
                    <a:schemeClr val="tx1">
                      <a:lumMod val="75000"/>
                      <a:lumOff val="25000"/>
                    </a:schemeClr>
                  </a:solidFill>
                </a:endParaRPr>
              </a:p>
              <a:p>
                <a:pPr marL="285750" indent="-285750">
                  <a:lnSpc>
                    <a:spcPct val="125000"/>
                  </a:lnSpc>
                  <a:buFont typeface="Arial" panose="020B0604020202020204" pitchFamily="34" charset="0"/>
                  <a:buChar char="•"/>
                </a:pPr>
                <a:r>
                  <a:rPr lang="zh-CN" altLang="en-US" sz="1600" dirty="0">
                    <a:solidFill>
                      <a:schemeClr val="tx1">
                        <a:lumMod val="75000"/>
                        <a:lumOff val="25000"/>
                      </a:schemeClr>
                    </a:solidFill>
                  </a:rPr>
                  <a:t>将边定义为两个区域之间的过渡流量，矩阵</a:t>
                </a:r>
                <a14:m>
                  <m:oMath xmlns:m="http://schemas.openxmlformats.org/officeDocument/2006/math">
                    <m:r>
                      <a:rPr lang="en-US" altLang="zh-CN" sz="1600" b="1" i="1" dirty="0">
                        <a:solidFill>
                          <a:schemeClr val="tx1">
                            <a:lumMod val="75000"/>
                            <a:lumOff val="25000"/>
                          </a:schemeClr>
                        </a:solidFill>
                        <a:latin typeface="Cambria Math" panose="02040503050406030204" pitchFamily="18" charset="0"/>
                      </a:rPr>
                      <m:t>𝑨</m:t>
                    </m:r>
                  </m:oMath>
                </a14:m>
                <a:r>
                  <a:rPr lang="zh-CN" altLang="en-US" sz="1600" dirty="0">
                    <a:solidFill>
                      <a:schemeClr val="tx1">
                        <a:lumMod val="75000"/>
                        <a:lumOff val="25000"/>
                      </a:schemeClr>
                    </a:solidFill>
                  </a:rPr>
                  <a:t>中</a:t>
                </a:r>
                <a:r>
                  <a:rPr lang="en-US" altLang="zh-CN" sz="1600" dirty="0">
                    <a:solidFill>
                      <a:schemeClr val="tx1">
                        <a:lumMod val="75000"/>
                        <a:lumOff val="25000"/>
                      </a:schemeClr>
                    </a:solidFill>
                  </a:rPr>
                  <a:t>0/1</a:t>
                </a:r>
                <a:r>
                  <a:rPr lang="zh-CN" altLang="en-US" sz="1600" dirty="0">
                    <a:solidFill>
                      <a:schemeClr val="tx1">
                        <a:lumMod val="75000"/>
                        <a:lumOff val="25000"/>
                      </a:schemeClr>
                    </a:solidFill>
                  </a:rPr>
                  <a:t>就表示两个区域是否存在流量转移</a:t>
                </a:r>
              </a:p>
            </p:txBody>
          </p:sp>
        </mc:Choice>
        <mc:Fallback xmlns="">
          <p:sp>
            <p:nvSpPr>
              <p:cNvPr id="7" name="矩形 6">
                <a:extLst>
                  <a:ext uri="{FF2B5EF4-FFF2-40B4-BE49-F238E27FC236}">
                    <a16:creationId xmlns:a16="http://schemas.microsoft.com/office/drawing/2014/main" id="{B16B571B-3956-4F13-B49D-4EE855A7F534}"/>
                  </a:ext>
                </a:extLst>
              </p:cNvPr>
              <p:cNvSpPr>
                <a:spLocks noRot="1" noChangeAspect="1" noMove="1" noResize="1" noEditPoints="1" noAdjustHandles="1" noChangeArrowheads="1" noChangeShapeType="1" noTextEdit="1"/>
              </p:cNvSpPr>
              <p:nvPr/>
            </p:nvSpPr>
            <p:spPr>
              <a:xfrm>
                <a:off x="247209" y="1548067"/>
                <a:ext cx="5535801" cy="3277116"/>
              </a:xfrm>
              <a:prstGeom prst="rect">
                <a:avLst/>
              </a:prstGeom>
              <a:blipFill>
                <a:blip r:embed="rId4"/>
                <a:stretch>
                  <a:fillRect l="-991" r="-4295" b="-1487"/>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1FB0149D-177D-4929-B7ED-BAB2C63D7F12}"/>
              </a:ext>
            </a:extLst>
          </p:cNvPr>
          <p:cNvSpPr/>
          <p:nvPr/>
        </p:nvSpPr>
        <p:spPr>
          <a:xfrm>
            <a:off x="4633620" y="1134833"/>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3" name="文本占位符 8">
            <a:extLst>
              <a:ext uri="{FF2B5EF4-FFF2-40B4-BE49-F238E27FC236}">
                <a16:creationId xmlns:a16="http://schemas.microsoft.com/office/drawing/2014/main" id="{498A52C0-4077-412D-B303-01D2D2B0095D}"/>
              </a:ext>
            </a:extLst>
          </p:cNvPr>
          <p:cNvSpPr txBox="1">
            <a:spLocks/>
          </p:cNvSpPr>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chemeClr val="accent6">
                    <a:lumMod val="50000"/>
                  </a:schemeClr>
                </a:solidFill>
              </a:rPr>
              <a:t>时空图上的预测问题</a:t>
            </a:r>
          </a:p>
        </p:txBody>
      </p:sp>
      <p:pic>
        <p:nvPicPr>
          <p:cNvPr id="9" name="图片 8">
            <a:extLst>
              <a:ext uri="{FF2B5EF4-FFF2-40B4-BE49-F238E27FC236}">
                <a16:creationId xmlns:a16="http://schemas.microsoft.com/office/drawing/2014/main" id="{CE667C44-8DC3-48C0-BC13-FFACD44F8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603" y="1398879"/>
            <a:ext cx="6161782" cy="3267714"/>
          </a:xfrm>
          <a:prstGeom prst="rect">
            <a:avLst/>
          </a:prstGeom>
        </p:spPr>
      </p:pic>
      <p:sp>
        <p:nvSpPr>
          <p:cNvPr id="15" name="矩形 14">
            <a:extLst>
              <a:ext uri="{FF2B5EF4-FFF2-40B4-BE49-F238E27FC236}">
                <a16:creationId xmlns:a16="http://schemas.microsoft.com/office/drawing/2014/main" id="{1D912BFB-DEEE-4780-9415-01D6AAB4A03A}"/>
              </a:ext>
            </a:extLst>
          </p:cNvPr>
          <p:cNvSpPr/>
          <p:nvPr/>
        </p:nvSpPr>
        <p:spPr>
          <a:xfrm>
            <a:off x="458676" y="5311946"/>
            <a:ext cx="11579448" cy="406522"/>
          </a:xfrm>
          <a:prstGeom prst="rect">
            <a:avLst/>
          </a:prstGeom>
          <a:noFill/>
        </p:spPr>
        <p:txBody>
          <a:bodyPr wrap="square" rtlCol="0">
            <a:spAutoFit/>
          </a:bodyPr>
          <a:lstStyle/>
          <a:p>
            <a:pPr>
              <a:lnSpc>
                <a:spcPct val="125000"/>
              </a:lnSpc>
            </a:pPr>
            <a:r>
              <a:rPr lang="zh-CN" altLang="en-US" b="1" dirty="0">
                <a:solidFill>
                  <a:schemeClr val="tx1">
                    <a:lumMod val="75000"/>
                    <a:lumOff val="25000"/>
                  </a:schemeClr>
                </a:solidFill>
              </a:rPr>
              <a:t>输入：</a:t>
            </a:r>
            <a:r>
              <a:rPr lang="zh-CN" altLang="en-US" dirty="0">
                <a:solidFill>
                  <a:schemeClr val="tx1">
                    <a:lumMod val="75000"/>
                    <a:lumOff val="25000"/>
                  </a:schemeClr>
                </a:solidFill>
              </a:rPr>
              <a:t>各种轨迹数据；道路网络</a:t>
            </a:r>
          </a:p>
        </p:txBody>
      </p:sp>
      <p:sp>
        <p:nvSpPr>
          <p:cNvPr id="17" name="矩形 16">
            <a:extLst>
              <a:ext uri="{FF2B5EF4-FFF2-40B4-BE49-F238E27FC236}">
                <a16:creationId xmlns:a16="http://schemas.microsoft.com/office/drawing/2014/main" id="{6EC90CE2-DBF0-458F-B4B9-EA21D939D23F}"/>
              </a:ext>
            </a:extLst>
          </p:cNvPr>
          <p:cNvSpPr/>
          <p:nvPr/>
        </p:nvSpPr>
        <p:spPr>
          <a:xfrm>
            <a:off x="458676" y="5797636"/>
            <a:ext cx="11579448" cy="406522"/>
          </a:xfrm>
          <a:prstGeom prst="rect">
            <a:avLst/>
          </a:prstGeom>
          <a:noFill/>
        </p:spPr>
        <p:txBody>
          <a:bodyPr wrap="square" rtlCol="0">
            <a:spAutoFit/>
          </a:bodyPr>
          <a:lstStyle/>
          <a:p>
            <a:pPr>
              <a:lnSpc>
                <a:spcPct val="125000"/>
              </a:lnSpc>
            </a:pPr>
            <a:r>
              <a:rPr lang="zh-CN" altLang="en-US" b="1" dirty="0">
                <a:solidFill>
                  <a:schemeClr val="tx1">
                    <a:lumMod val="75000"/>
                    <a:lumOff val="25000"/>
                  </a:schemeClr>
                </a:solidFill>
              </a:rPr>
              <a:t>输出：</a:t>
            </a:r>
            <a:r>
              <a:rPr lang="zh-CN" altLang="en-US" dirty="0">
                <a:solidFill>
                  <a:schemeClr val="tx1">
                    <a:lumMod val="75000"/>
                    <a:lumOff val="25000"/>
                  </a:schemeClr>
                </a:solidFill>
              </a:rPr>
              <a:t>未来时刻各区域的人流量</a:t>
            </a:r>
          </a:p>
        </p:txBody>
      </p:sp>
      <p:sp>
        <p:nvSpPr>
          <p:cNvPr id="2" name="矩形 1">
            <a:extLst>
              <a:ext uri="{FF2B5EF4-FFF2-40B4-BE49-F238E27FC236}">
                <a16:creationId xmlns:a16="http://schemas.microsoft.com/office/drawing/2014/main" id="{E8BF8BAD-1DA4-4CE1-957E-770740E46B90}"/>
              </a:ext>
            </a:extLst>
          </p:cNvPr>
          <p:cNvSpPr/>
          <p:nvPr/>
        </p:nvSpPr>
        <p:spPr>
          <a:xfrm>
            <a:off x="6029325" y="2411940"/>
            <a:ext cx="3848100" cy="333375"/>
          </a:xfrm>
          <a:prstGeom prst="rect">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3A26E6-45C8-4DF3-ACCA-754F6BC3749D}"/>
              </a:ext>
            </a:extLst>
          </p:cNvPr>
          <p:cNvSpPr/>
          <p:nvPr/>
        </p:nvSpPr>
        <p:spPr>
          <a:xfrm>
            <a:off x="6029325" y="3662046"/>
            <a:ext cx="5856399" cy="333375"/>
          </a:xfrm>
          <a:prstGeom prst="rect">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8970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2"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6341448" cy="401200"/>
          </a:xfrm>
        </p:spPr>
        <p:txBody>
          <a:bodyPr/>
          <a:lstStyle/>
          <a:p>
            <a:r>
              <a:rPr lang="zh-CN" altLang="en-US" dirty="0"/>
              <a:t>构造不规则区域图</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15</a:t>
            </a:fld>
            <a:endParaRPr lang="zh-CN" altLang="en-US" dirty="0"/>
          </a:p>
        </p:txBody>
      </p:sp>
      <p:pic>
        <p:nvPicPr>
          <p:cNvPr id="4" name="图片 3">
            <a:extLst>
              <a:ext uri="{FF2B5EF4-FFF2-40B4-BE49-F238E27FC236}">
                <a16:creationId xmlns:a16="http://schemas.microsoft.com/office/drawing/2014/main" id="{ADEE548C-E194-41E9-82C6-D2D986E24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73" y="1592379"/>
            <a:ext cx="1871491" cy="1871001"/>
          </a:xfrm>
          <a:prstGeom prst="rect">
            <a:avLst/>
          </a:prstGeom>
        </p:spPr>
      </p:pic>
      <p:sp>
        <p:nvSpPr>
          <p:cNvPr id="2" name="矩形 1">
            <a:extLst>
              <a:ext uri="{FF2B5EF4-FFF2-40B4-BE49-F238E27FC236}">
                <a16:creationId xmlns:a16="http://schemas.microsoft.com/office/drawing/2014/main" id="{448DFC45-1C8A-43D0-807C-3B4A73A57BA0}"/>
              </a:ext>
            </a:extLst>
          </p:cNvPr>
          <p:cNvSpPr/>
          <p:nvPr/>
        </p:nvSpPr>
        <p:spPr>
          <a:xfrm>
            <a:off x="391036" y="3602113"/>
            <a:ext cx="2098163" cy="2062103"/>
          </a:xfrm>
          <a:prstGeom prst="rect">
            <a:avLst/>
          </a:prstGeom>
        </p:spPr>
        <p:txBody>
          <a:bodyPr wrap="square">
            <a:spAutoFit/>
          </a:bodyPr>
          <a:lstStyle/>
          <a:p>
            <a:r>
              <a:rPr lang="zh-CN" altLang="en-US" sz="1600" dirty="0">
                <a:latin typeface="+mn-ea"/>
              </a:rPr>
              <a:t>北京的道路网络由</a:t>
            </a:r>
            <a:r>
              <a:rPr lang="en-US" altLang="zh-CN" sz="1600" dirty="0">
                <a:latin typeface="+mn-ea"/>
              </a:rPr>
              <a:t>0</a:t>
            </a:r>
            <a:r>
              <a:rPr lang="zh-CN" altLang="en-US" sz="1600" dirty="0">
                <a:latin typeface="+mn-ea"/>
              </a:rPr>
              <a:t>级，</a:t>
            </a:r>
            <a:r>
              <a:rPr lang="en-US" altLang="zh-CN" sz="1600" dirty="0">
                <a:latin typeface="+mn-ea"/>
              </a:rPr>
              <a:t>1</a:t>
            </a:r>
            <a:r>
              <a:rPr lang="zh-CN" altLang="en-US" sz="1600" dirty="0">
                <a:latin typeface="+mn-ea"/>
              </a:rPr>
              <a:t>、</a:t>
            </a:r>
            <a:r>
              <a:rPr lang="en-US" altLang="zh-CN" sz="1600" dirty="0">
                <a:latin typeface="+mn-ea"/>
              </a:rPr>
              <a:t>2</a:t>
            </a:r>
            <a:r>
              <a:rPr lang="zh-CN" altLang="en-US" sz="1600" dirty="0">
                <a:latin typeface="+mn-ea"/>
              </a:rPr>
              <a:t>级等多层道路组成，代表了不同的功能道路类别。如图所示，红色部分代表高速公路和城市高速公路，蓝色部分代表北京的城市干道。</a:t>
            </a:r>
          </a:p>
        </p:txBody>
      </p:sp>
      <p:sp>
        <p:nvSpPr>
          <p:cNvPr id="12" name="矩形 11">
            <a:extLst>
              <a:ext uri="{FF2B5EF4-FFF2-40B4-BE49-F238E27FC236}">
                <a16:creationId xmlns:a16="http://schemas.microsoft.com/office/drawing/2014/main" id="{B04FF4BF-6C1E-4AC7-B2A9-B0BCF7187DFA}"/>
              </a:ext>
            </a:extLst>
          </p:cNvPr>
          <p:cNvSpPr/>
          <p:nvPr/>
        </p:nvSpPr>
        <p:spPr>
          <a:xfrm>
            <a:off x="4633620" y="1134833"/>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3" name="文本占位符 8">
            <a:extLst>
              <a:ext uri="{FF2B5EF4-FFF2-40B4-BE49-F238E27FC236}">
                <a16:creationId xmlns:a16="http://schemas.microsoft.com/office/drawing/2014/main" id="{C6832AFA-D8AC-4F4B-8954-B35764847A5F}"/>
              </a:ext>
            </a:extLst>
          </p:cNvPr>
          <p:cNvSpPr txBox="1">
            <a:spLocks/>
          </p:cNvSpPr>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chemeClr val="accent6">
                    <a:lumMod val="50000"/>
                  </a:schemeClr>
                </a:solidFill>
              </a:rPr>
              <a:t>地图分割</a:t>
            </a:r>
          </a:p>
        </p:txBody>
      </p:sp>
      <p:sp>
        <p:nvSpPr>
          <p:cNvPr id="3" name="矩形 2">
            <a:extLst>
              <a:ext uri="{FF2B5EF4-FFF2-40B4-BE49-F238E27FC236}">
                <a16:creationId xmlns:a16="http://schemas.microsoft.com/office/drawing/2014/main" id="{E82E12B0-AF6E-4BA9-93F0-0040999F338F}"/>
              </a:ext>
            </a:extLst>
          </p:cNvPr>
          <p:cNvSpPr/>
          <p:nvPr/>
        </p:nvSpPr>
        <p:spPr>
          <a:xfrm>
            <a:off x="4003040" y="2413337"/>
            <a:ext cx="6096000" cy="369332"/>
          </a:xfrm>
          <a:prstGeom prst="rect">
            <a:avLst/>
          </a:prstGeom>
        </p:spPr>
        <p:txBody>
          <a:bodyPr>
            <a:spAutoFit/>
          </a:bodyPr>
          <a:lstStyle/>
          <a:p>
            <a:endParaRPr lang="zh-CN" altLang="en-US" dirty="0"/>
          </a:p>
        </p:txBody>
      </p:sp>
      <p:sp>
        <p:nvSpPr>
          <p:cNvPr id="5" name="矩形 4">
            <a:extLst>
              <a:ext uri="{FF2B5EF4-FFF2-40B4-BE49-F238E27FC236}">
                <a16:creationId xmlns:a16="http://schemas.microsoft.com/office/drawing/2014/main" id="{7214A3B8-95FB-4DD1-844B-060356DCEDA6}"/>
              </a:ext>
            </a:extLst>
          </p:cNvPr>
          <p:cNvSpPr/>
          <p:nvPr/>
        </p:nvSpPr>
        <p:spPr>
          <a:xfrm>
            <a:off x="2946400" y="6555083"/>
            <a:ext cx="9245600" cy="276999"/>
          </a:xfrm>
          <a:prstGeom prst="rect">
            <a:avLst/>
          </a:prstGeom>
        </p:spPr>
        <p:txBody>
          <a:bodyPr wrap="square">
            <a:spAutoFit/>
          </a:bodyPr>
          <a:lstStyle/>
          <a:p>
            <a:r>
              <a:rPr lang="zh-CN" altLang="en-US" sz="1200" dirty="0">
                <a:solidFill>
                  <a:srgbClr val="FF0000"/>
                </a:solidFill>
              </a:rPr>
              <a:t>*</a:t>
            </a:r>
            <a:r>
              <a:rPr lang="zh-CN" altLang="en-US" sz="1200" dirty="0"/>
              <a:t> N. J. Yuan, </a:t>
            </a:r>
            <a:r>
              <a:rPr lang="zh-CN" altLang="en-US" sz="1200" b="1" dirty="0"/>
              <a:t>Y. Zheng</a:t>
            </a:r>
            <a:r>
              <a:rPr lang="zh-CN" altLang="en-US" sz="1200" dirty="0"/>
              <a:t>, and X. Xie, “Segmentation of urban areas using road networks,” MSR-TR-2012–65, Technical Report, 2012.</a:t>
            </a:r>
          </a:p>
        </p:txBody>
      </p:sp>
      <p:sp>
        <p:nvSpPr>
          <p:cNvPr id="8" name="矩形 7">
            <a:extLst>
              <a:ext uri="{FF2B5EF4-FFF2-40B4-BE49-F238E27FC236}">
                <a16:creationId xmlns:a16="http://schemas.microsoft.com/office/drawing/2014/main" id="{AAA5FE50-CE8A-47E0-9EE6-82F8E2EBAD69}"/>
              </a:ext>
            </a:extLst>
          </p:cNvPr>
          <p:cNvSpPr/>
          <p:nvPr/>
        </p:nvSpPr>
        <p:spPr>
          <a:xfrm>
            <a:off x="2676056" y="3602113"/>
            <a:ext cx="2098162" cy="1477328"/>
          </a:xfrm>
          <a:prstGeom prst="rect">
            <a:avLst/>
          </a:prstGeom>
        </p:spPr>
        <p:txBody>
          <a:bodyPr wrap="square">
            <a:spAutoFit/>
          </a:bodyPr>
          <a:lstStyle/>
          <a:p>
            <a:r>
              <a:rPr lang="zh-CN" altLang="en-US" dirty="0"/>
              <a:t>利用形态图像处理技术</a:t>
            </a:r>
            <a:r>
              <a:rPr lang="zh-CN" altLang="en-US" dirty="0">
                <a:solidFill>
                  <a:srgbClr val="FF0000"/>
                </a:solidFill>
              </a:rPr>
              <a:t>*</a:t>
            </a:r>
            <a:r>
              <a:rPr lang="zh-CN" altLang="en-US" dirty="0"/>
              <a:t>来划分区域划分：将地图划分为</a:t>
            </a:r>
            <a:r>
              <a:rPr lang="en-US" altLang="zh-CN" dirty="0"/>
              <a:t>2400*2400</a:t>
            </a:r>
            <a:r>
              <a:rPr lang="zh-CN" altLang="en-US" dirty="0"/>
              <a:t>个小网格</a:t>
            </a:r>
          </a:p>
        </p:txBody>
      </p:sp>
      <p:pic>
        <p:nvPicPr>
          <p:cNvPr id="17" name="图片 16">
            <a:extLst>
              <a:ext uri="{FF2B5EF4-FFF2-40B4-BE49-F238E27FC236}">
                <a16:creationId xmlns:a16="http://schemas.microsoft.com/office/drawing/2014/main" id="{F1E8D538-FA35-4308-8230-7662B41EE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9392" y="1591889"/>
            <a:ext cx="1871491" cy="1871491"/>
          </a:xfrm>
          <a:prstGeom prst="rect">
            <a:avLst/>
          </a:prstGeom>
        </p:spPr>
      </p:pic>
      <p:pic>
        <p:nvPicPr>
          <p:cNvPr id="20" name="图片 19">
            <a:extLst>
              <a:ext uri="{FF2B5EF4-FFF2-40B4-BE49-F238E27FC236}">
                <a16:creationId xmlns:a16="http://schemas.microsoft.com/office/drawing/2014/main" id="{194059AD-2542-4065-A9EC-7DB9C71500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411" y="1591889"/>
            <a:ext cx="1874383" cy="1871491"/>
          </a:xfrm>
          <a:prstGeom prst="rect">
            <a:avLst/>
          </a:prstGeom>
        </p:spPr>
      </p:pic>
      <p:pic>
        <p:nvPicPr>
          <p:cNvPr id="22" name="图片 21">
            <a:extLst>
              <a:ext uri="{FF2B5EF4-FFF2-40B4-BE49-F238E27FC236}">
                <a16:creationId xmlns:a16="http://schemas.microsoft.com/office/drawing/2014/main" id="{8EB2DA2C-451A-4DDC-9A29-792D4D2BDF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2322" y="1588919"/>
            <a:ext cx="1871559" cy="1874461"/>
          </a:xfrm>
          <a:prstGeom prst="rect">
            <a:avLst/>
          </a:prstGeom>
        </p:spPr>
      </p:pic>
      <p:pic>
        <p:nvPicPr>
          <p:cNvPr id="24" name="图片 23">
            <a:extLst>
              <a:ext uri="{FF2B5EF4-FFF2-40B4-BE49-F238E27FC236}">
                <a16:creationId xmlns:a16="http://schemas.microsoft.com/office/drawing/2014/main" id="{39379063-2B1D-49D5-9DBB-A155785D07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7341" y="1566314"/>
            <a:ext cx="1871559" cy="1874456"/>
          </a:xfrm>
          <a:prstGeom prst="rect">
            <a:avLst/>
          </a:prstGeom>
        </p:spPr>
      </p:pic>
      <p:sp>
        <p:nvSpPr>
          <p:cNvPr id="25" name="矩形 24">
            <a:extLst>
              <a:ext uri="{FF2B5EF4-FFF2-40B4-BE49-F238E27FC236}">
                <a16:creationId xmlns:a16="http://schemas.microsoft.com/office/drawing/2014/main" id="{9194A97F-B556-48FC-819D-16824FADE774}"/>
              </a:ext>
            </a:extLst>
          </p:cNvPr>
          <p:cNvSpPr/>
          <p:nvPr/>
        </p:nvSpPr>
        <p:spPr>
          <a:xfrm>
            <a:off x="5046919" y="3595249"/>
            <a:ext cx="2098162" cy="1477328"/>
          </a:xfrm>
          <a:prstGeom prst="rect">
            <a:avLst/>
          </a:prstGeom>
        </p:spPr>
        <p:txBody>
          <a:bodyPr wrap="square">
            <a:spAutoFit/>
          </a:bodyPr>
          <a:lstStyle/>
          <a:p>
            <a:r>
              <a:rPr lang="zh-CN" altLang="en-US" dirty="0"/>
              <a:t>将每个道路点映射到其对应的网格，从而获得二值图像，其中</a:t>
            </a:r>
            <a:r>
              <a:rPr lang="en-US" altLang="zh-CN" dirty="0"/>
              <a:t>1</a:t>
            </a:r>
            <a:r>
              <a:rPr lang="zh-CN" altLang="en-US" dirty="0"/>
              <a:t>和</a:t>
            </a:r>
            <a:r>
              <a:rPr lang="en-US" altLang="zh-CN" dirty="0"/>
              <a:t>0</a:t>
            </a:r>
            <a:r>
              <a:rPr lang="zh-CN" altLang="en-US" dirty="0"/>
              <a:t>分别代表路段和空白区域</a:t>
            </a:r>
          </a:p>
        </p:txBody>
      </p:sp>
      <p:sp>
        <p:nvSpPr>
          <p:cNvPr id="27" name="矩形 26">
            <a:extLst>
              <a:ext uri="{FF2B5EF4-FFF2-40B4-BE49-F238E27FC236}">
                <a16:creationId xmlns:a16="http://schemas.microsoft.com/office/drawing/2014/main" id="{25B5B08D-CDAB-4CBD-A44F-5BDCAEFC7C67}"/>
              </a:ext>
            </a:extLst>
          </p:cNvPr>
          <p:cNvSpPr/>
          <p:nvPr/>
        </p:nvSpPr>
        <p:spPr>
          <a:xfrm>
            <a:off x="7249020" y="3602113"/>
            <a:ext cx="2098162" cy="1200329"/>
          </a:xfrm>
          <a:prstGeom prst="rect">
            <a:avLst/>
          </a:prstGeom>
        </p:spPr>
        <p:txBody>
          <a:bodyPr wrap="square">
            <a:spAutoFit/>
          </a:bodyPr>
          <a:lstStyle/>
          <a:p>
            <a:r>
              <a:rPr lang="zh-CN" altLang="en-US" b="1" dirty="0"/>
              <a:t>扩张操作</a:t>
            </a:r>
            <a:r>
              <a:rPr lang="zh-CN" altLang="en-US" dirty="0"/>
              <a:t>可以帮助拓宽道路，</a:t>
            </a:r>
            <a:r>
              <a:rPr lang="zh-CN" altLang="en-US" b="1" dirty="0"/>
              <a:t>填充小孔并消除不必要的细节</a:t>
            </a:r>
            <a:r>
              <a:rPr lang="zh-CN" altLang="en-US" dirty="0"/>
              <a:t> </a:t>
            </a:r>
          </a:p>
        </p:txBody>
      </p:sp>
      <p:sp>
        <p:nvSpPr>
          <p:cNvPr id="28" name="矩形 27">
            <a:extLst>
              <a:ext uri="{FF2B5EF4-FFF2-40B4-BE49-F238E27FC236}">
                <a16:creationId xmlns:a16="http://schemas.microsoft.com/office/drawing/2014/main" id="{F79E4EE9-80D9-454B-9F56-122F6CC16803}"/>
              </a:ext>
            </a:extLst>
          </p:cNvPr>
          <p:cNvSpPr/>
          <p:nvPr/>
        </p:nvSpPr>
        <p:spPr>
          <a:xfrm>
            <a:off x="9534039" y="3595249"/>
            <a:ext cx="2098162" cy="1200329"/>
          </a:xfrm>
          <a:prstGeom prst="rect">
            <a:avLst/>
          </a:prstGeom>
        </p:spPr>
        <p:txBody>
          <a:bodyPr wrap="square">
            <a:spAutoFit/>
          </a:bodyPr>
          <a:lstStyle/>
          <a:p>
            <a:r>
              <a:rPr lang="zh-CN" altLang="en-US" b="1" dirty="0"/>
              <a:t>细化操作来恢复区域的大小</a:t>
            </a:r>
            <a:r>
              <a:rPr lang="zh-CN" altLang="en-US" dirty="0"/>
              <a:t>，同时保持区域之间的连通性 </a:t>
            </a:r>
          </a:p>
        </p:txBody>
      </p:sp>
    </p:spTree>
    <p:extLst>
      <p:ext uri="{BB962C8B-B14F-4D97-AF65-F5344CB8AC3E}">
        <p14:creationId xmlns:p14="http://schemas.microsoft.com/office/powerpoint/2010/main" val="373551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25"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6341448" cy="401200"/>
          </a:xfrm>
        </p:spPr>
        <p:txBody>
          <a:bodyPr/>
          <a:lstStyle/>
          <a:p>
            <a:r>
              <a:rPr lang="zh-CN" altLang="en-US" dirty="0"/>
              <a:t>构造不规则区域图</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16</a:t>
            </a:fld>
            <a:endParaRPr lang="zh-CN" altLang="en-US" dirty="0"/>
          </a:p>
        </p:txBody>
      </p:sp>
      <p:pic>
        <p:nvPicPr>
          <p:cNvPr id="6" name="图片 5">
            <a:extLst>
              <a:ext uri="{FF2B5EF4-FFF2-40B4-BE49-F238E27FC236}">
                <a16:creationId xmlns:a16="http://schemas.microsoft.com/office/drawing/2014/main" id="{8EBF212E-E78E-47BE-998D-534BC3C73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746" y="2845247"/>
            <a:ext cx="838317" cy="790685"/>
          </a:xfrm>
          <a:prstGeom prst="rect">
            <a:avLst/>
          </a:prstGeom>
        </p:spPr>
      </p:pic>
      <p:pic>
        <p:nvPicPr>
          <p:cNvPr id="14" name="图片 13">
            <a:extLst>
              <a:ext uri="{FF2B5EF4-FFF2-40B4-BE49-F238E27FC236}">
                <a16:creationId xmlns:a16="http://schemas.microsoft.com/office/drawing/2014/main" id="{4619B6A9-709D-4626-8CD2-5A2FF21A2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626" y="1896284"/>
            <a:ext cx="2688616" cy="2688616"/>
          </a:xfrm>
          <a:prstGeom prst="rect">
            <a:avLst/>
          </a:prstGeom>
        </p:spPr>
      </p:pic>
      <p:pic>
        <p:nvPicPr>
          <p:cNvPr id="16" name="图片 15">
            <a:extLst>
              <a:ext uri="{FF2B5EF4-FFF2-40B4-BE49-F238E27FC236}">
                <a16:creationId xmlns:a16="http://schemas.microsoft.com/office/drawing/2014/main" id="{CECB8765-9C06-45A4-B9E4-603F3CA788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684" y="1896283"/>
            <a:ext cx="2684356" cy="2688617"/>
          </a:xfrm>
          <a:prstGeom prst="rect">
            <a:avLst/>
          </a:prstGeom>
        </p:spPr>
      </p:pic>
      <p:pic>
        <p:nvPicPr>
          <p:cNvPr id="18" name="图片 17">
            <a:extLst>
              <a:ext uri="{FF2B5EF4-FFF2-40B4-BE49-F238E27FC236}">
                <a16:creationId xmlns:a16="http://schemas.microsoft.com/office/drawing/2014/main" id="{70C7A217-C364-414B-8802-002EE7059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804" y="2845248"/>
            <a:ext cx="838317" cy="790685"/>
          </a:xfrm>
          <a:prstGeom prst="rect">
            <a:avLst/>
          </a:prstGeom>
        </p:spPr>
      </p:pic>
      <p:sp>
        <p:nvSpPr>
          <p:cNvPr id="20" name="矩形 19">
            <a:extLst>
              <a:ext uri="{FF2B5EF4-FFF2-40B4-BE49-F238E27FC236}">
                <a16:creationId xmlns:a16="http://schemas.microsoft.com/office/drawing/2014/main" id="{2C8AC0F0-4491-470E-B13B-E07EE23DEDE3}"/>
              </a:ext>
            </a:extLst>
          </p:cNvPr>
          <p:cNvSpPr/>
          <p:nvPr/>
        </p:nvSpPr>
        <p:spPr>
          <a:xfrm>
            <a:off x="4633620" y="1134833"/>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1" name="文本占位符 8">
            <a:extLst>
              <a:ext uri="{FF2B5EF4-FFF2-40B4-BE49-F238E27FC236}">
                <a16:creationId xmlns:a16="http://schemas.microsoft.com/office/drawing/2014/main" id="{A2FA92F3-C518-46E7-964F-872CB22C085C}"/>
              </a:ext>
            </a:extLst>
          </p:cNvPr>
          <p:cNvSpPr txBox="1">
            <a:spLocks/>
          </p:cNvSpPr>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chemeClr val="accent6">
                    <a:lumMod val="50000"/>
                  </a:schemeClr>
                </a:solidFill>
              </a:rPr>
              <a:t>地图聚类</a:t>
            </a:r>
          </a:p>
        </p:txBody>
      </p:sp>
      <p:pic>
        <p:nvPicPr>
          <p:cNvPr id="22" name="图片 21">
            <a:extLst>
              <a:ext uri="{FF2B5EF4-FFF2-40B4-BE49-F238E27FC236}">
                <a16:creationId xmlns:a16="http://schemas.microsoft.com/office/drawing/2014/main" id="{4D43C52A-A02C-4E66-8F5F-AD487D32E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723" y="1896285"/>
            <a:ext cx="2684460" cy="2688615"/>
          </a:xfrm>
          <a:prstGeom prst="rect">
            <a:avLst/>
          </a:prstGeom>
        </p:spPr>
      </p:pic>
      <p:sp>
        <p:nvSpPr>
          <p:cNvPr id="17" name="矩形 16">
            <a:extLst>
              <a:ext uri="{FF2B5EF4-FFF2-40B4-BE49-F238E27FC236}">
                <a16:creationId xmlns:a16="http://schemas.microsoft.com/office/drawing/2014/main" id="{A6E75A9E-8D1A-4990-94AB-8B11C25FB8DF}"/>
              </a:ext>
            </a:extLst>
          </p:cNvPr>
          <p:cNvSpPr/>
          <p:nvPr/>
        </p:nvSpPr>
        <p:spPr>
          <a:xfrm>
            <a:off x="737946" y="4751152"/>
            <a:ext cx="4290852" cy="923330"/>
          </a:xfrm>
          <a:prstGeom prst="rect">
            <a:avLst/>
          </a:prstGeom>
          <a:solidFill>
            <a:srgbClr val="F2F2F2"/>
          </a:solidFill>
        </p:spPr>
        <p:txBody>
          <a:bodyPr wrap="square">
            <a:spAutoFit/>
          </a:bodyPr>
          <a:lstStyle/>
          <a:p>
            <a:r>
              <a:rPr lang="zh-CN" altLang="en-US" b="1" dirty="0">
                <a:solidFill>
                  <a:schemeClr val="accent6">
                    <a:lumMod val="50000"/>
                  </a:schemeClr>
                </a:solidFill>
              </a:rPr>
              <a:t>连接组件标记算法</a:t>
            </a:r>
            <a:r>
              <a:rPr lang="zh-CN" altLang="en-US" dirty="0">
                <a:solidFill>
                  <a:schemeClr val="accent6">
                    <a:lumMod val="50000"/>
                  </a:schemeClr>
                </a:solidFill>
              </a:rPr>
              <a:t>（</a:t>
            </a:r>
            <a:r>
              <a:rPr lang="en-US" altLang="zh-CN" dirty="0">
                <a:solidFill>
                  <a:schemeClr val="accent6">
                    <a:lumMod val="50000"/>
                  </a:schemeClr>
                </a:solidFill>
              </a:rPr>
              <a:t>CCL</a:t>
            </a:r>
            <a:r>
              <a:rPr lang="zh-CN" altLang="en-US" dirty="0">
                <a:solidFill>
                  <a:schemeClr val="accent6">
                    <a:lumMod val="50000"/>
                  </a:schemeClr>
                </a:solidFill>
              </a:rPr>
              <a:t>）通过聚类标记为“ </a:t>
            </a:r>
            <a:r>
              <a:rPr lang="en-US" altLang="zh-CN" dirty="0">
                <a:solidFill>
                  <a:schemeClr val="accent6">
                    <a:lumMod val="50000"/>
                  </a:schemeClr>
                </a:solidFill>
              </a:rPr>
              <a:t>1”</a:t>
            </a:r>
            <a:r>
              <a:rPr lang="zh-CN" altLang="en-US" dirty="0">
                <a:solidFill>
                  <a:schemeClr val="accent6">
                    <a:lumMod val="50000"/>
                  </a:schemeClr>
                </a:solidFill>
              </a:rPr>
              <a:t>的网格来找到独立区域，以此找到所有被标记的不规则区域的位置 </a:t>
            </a:r>
          </a:p>
        </p:txBody>
      </p:sp>
      <p:sp>
        <p:nvSpPr>
          <p:cNvPr id="23" name="矩形 22">
            <a:extLst>
              <a:ext uri="{FF2B5EF4-FFF2-40B4-BE49-F238E27FC236}">
                <a16:creationId xmlns:a16="http://schemas.microsoft.com/office/drawing/2014/main" id="{5A178770-CF06-4006-9F28-0F23C67179EC}"/>
              </a:ext>
            </a:extLst>
          </p:cNvPr>
          <p:cNvSpPr/>
          <p:nvPr/>
        </p:nvSpPr>
        <p:spPr>
          <a:xfrm>
            <a:off x="5820231" y="4751152"/>
            <a:ext cx="6096000" cy="1477328"/>
          </a:xfrm>
          <a:prstGeom prst="rect">
            <a:avLst/>
          </a:prstGeom>
          <a:solidFill>
            <a:srgbClr val="F2F2F2"/>
          </a:solidFill>
        </p:spPr>
        <p:txBody>
          <a:bodyPr wrap="square">
            <a:spAutoFit/>
          </a:bodyPr>
          <a:lstStyle/>
          <a:p>
            <a:r>
              <a:rPr lang="zh-CN" altLang="en-US" dirty="0">
                <a:solidFill>
                  <a:schemeClr val="accent6">
                    <a:lumMod val="50000"/>
                  </a:schemeClr>
                </a:solidFill>
              </a:rPr>
              <a:t>获得了大量的不规则区域，其中许多区域太小无法收集或预测城市规模的交通流量。因此，在这些小区域上应用聚类操作</a:t>
            </a:r>
            <a:r>
              <a:rPr lang="zh-CN" altLang="en-US" dirty="0">
                <a:solidFill>
                  <a:srgbClr val="FF0000"/>
                </a:solidFill>
              </a:rPr>
              <a:t>*</a:t>
            </a:r>
            <a:r>
              <a:rPr lang="zh-CN" altLang="en-US" dirty="0">
                <a:solidFill>
                  <a:schemeClr val="accent6">
                    <a:lumMod val="50000"/>
                  </a:schemeClr>
                </a:solidFill>
              </a:rPr>
              <a:t>：具体来说，将两个低层区域之间的边缘权重定义为一段时间（例如一天）内平均人群流量的斯皮尔曼等级相关系数（实际上是一个反映两变量关系的单调函数）。</a:t>
            </a:r>
          </a:p>
        </p:txBody>
      </p:sp>
      <p:sp>
        <p:nvSpPr>
          <p:cNvPr id="25" name="矩形 24">
            <a:extLst>
              <a:ext uri="{FF2B5EF4-FFF2-40B4-BE49-F238E27FC236}">
                <a16:creationId xmlns:a16="http://schemas.microsoft.com/office/drawing/2014/main" id="{3CA9993C-6F6D-4A73-A577-3F5E8E7987ED}"/>
              </a:ext>
            </a:extLst>
          </p:cNvPr>
          <p:cNvSpPr/>
          <p:nvPr/>
        </p:nvSpPr>
        <p:spPr>
          <a:xfrm>
            <a:off x="499619" y="4779955"/>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1</a:t>
            </a:r>
            <a:endParaRPr lang="zh-CN" altLang="en-US" sz="1600" b="1" dirty="0">
              <a:solidFill>
                <a:schemeClr val="bg1"/>
              </a:solidFill>
            </a:endParaRPr>
          </a:p>
        </p:txBody>
      </p:sp>
      <p:sp>
        <p:nvSpPr>
          <p:cNvPr id="26" name="矩形 25">
            <a:extLst>
              <a:ext uri="{FF2B5EF4-FFF2-40B4-BE49-F238E27FC236}">
                <a16:creationId xmlns:a16="http://schemas.microsoft.com/office/drawing/2014/main" id="{6D03B34D-BDF5-4647-8356-B2BE0F039642}"/>
              </a:ext>
            </a:extLst>
          </p:cNvPr>
          <p:cNvSpPr/>
          <p:nvPr/>
        </p:nvSpPr>
        <p:spPr>
          <a:xfrm>
            <a:off x="5576058" y="4779955"/>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2</a:t>
            </a:r>
            <a:endParaRPr lang="zh-CN" altLang="en-US" sz="1600" b="1" dirty="0">
              <a:solidFill>
                <a:schemeClr val="bg1"/>
              </a:solidFill>
            </a:endParaRPr>
          </a:p>
        </p:txBody>
      </p:sp>
      <p:sp>
        <p:nvSpPr>
          <p:cNvPr id="24" name="矩形 23">
            <a:extLst>
              <a:ext uri="{FF2B5EF4-FFF2-40B4-BE49-F238E27FC236}">
                <a16:creationId xmlns:a16="http://schemas.microsoft.com/office/drawing/2014/main" id="{13F94232-EB6A-4BE3-AAD1-BB525CE3A142}"/>
              </a:ext>
            </a:extLst>
          </p:cNvPr>
          <p:cNvSpPr/>
          <p:nvPr/>
        </p:nvSpPr>
        <p:spPr>
          <a:xfrm>
            <a:off x="3294743" y="6591454"/>
            <a:ext cx="8897257" cy="246221"/>
          </a:xfrm>
          <a:prstGeom prst="rect">
            <a:avLst/>
          </a:prstGeom>
        </p:spPr>
        <p:txBody>
          <a:bodyPr wrap="square">
            <a:spAutoFit/>
          </a:bodyPr>
          <a:lstStyle/>
          <a:p>
            <a:r>
              <a:rPr lang="zh-CN" altLang="en-US" sz="1000" dirty="0">
                <a:solidFill>
                  <a:srgbClr val="FF0000"/>
                </a:solidFill>
              </a:rPr>
              <a:t>*</a:t>
            </a:r>
            <a:r>
              <a:rPr lang="zh-CN" altLang="en-US" sz="1000" dirty="0"/>
              <a:t> G. Karypis and V. Kumar, “Parallel multilevel series k-way partitioning scheme for irregular graphs,” SIAM Review, vol. 41, no. 2, pp. 278–300, 1999.</a:t>
            </a:r>
          </a:p>
        </p:txBody>
      </p:sp>
    </p:spTree>
    <p:extLst>
      <p:ext uri="{BB962C8B-B14F-4D97-AF65-F5344CB8AC3E}">
        <p14:creationId xmlns:p14="http://schemas.microsoft.com/office/powerpoint/2010/main" val="141615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5" grpId="0" animBg="1"/>
      <p:bldP spid="26" grpId="0" animBg="1"/>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6341448" cy="401200"/>
          </a:xfrm>
        </p:spPr>
        <p:txBody>
          <a:bodyPr/>
          <a:lstStyle/>
          <a:p>
            <a:r>
              <a:rPr lang="zh-CN" altLang="en-US" dirty="0"/>
              <a:t>构造不规则区域图</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17</a:t>
            </a:fld>
            <a:endParaRPr lang="zh-CN" altLang="en-US" dirty="0"/>
          </a:p>
        </p:txBody>
      </p:sp>
      <p:sp>
        <p:nvSpPr>
          <p:cNvPr id="20" name="矩形 19">
            <a:extLst>
              <a:ext uri="{FF2B5EF4-FFF2-40B4-BE49-F238E27FC236}">
                <a16:creationId xmlns:a16="http://schemas.microsoft.com/office/drawing/2014/main" id="{2C8AC0F0-4491-470E-B13B-E07EE23DEDE3}"/>
              </a:ext>
            </a:extLst>
          </p:cNvPr>
          <p:cNvSpPr/>
          <p:nvPr/>
        </p:nvSpPr>
        <p:spPr>
          <a:xfrm>
            <a:off x="4633620" y="1134833"/>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1" name="文本占位符 8">
            <a:extLst>
              <a:ext uri="{FF2B5EF4-FFF2-40B4-BE49-F238E27FC236}">
                <a16:creationId xmlns:a16="http://schemas.microsoft.com/office/drawing/2014/main" id="{A2FA92F3-C518-46E7-964F-872CB22C085C}"/>
              </a:ext>
            </a:extLst>
          </p:cNvPr>
          <p:cNvSpPr txBox="1">
            <a:spLocks/>
          </p:cNvSpPr>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chemeClr val="accent6">
                    <a:lumMod val="50000"/>
                  </a:schemeClr>
                </a:solidFill>
              </a:rPr>
              <a:t>过渡流</a:t>
            </a:r>
          </a:p>
        </p:txBody>
      </p:sp>
      <p:sp>
        <p:nvSpPr>
          <p:cNvPr id="29" name="矩形 28">
            <a:extLst>
              <a:ext uri="{FF2B5EF4-FFF2-40B4-BE49-F238E27FC236}">
                <a16:creationId xmlns:a16="http://schemas.microsoft.com/office/drawing/2014/main" id="{DBF23B40-E8BE-4B3F-8127-8643FA244BC8}"/>
              </a:ext>
            </a:extLst>
          </p:cNvPr>
          <p:cNvSpPr/>
          <p:nvPr/>
        </p:nvSpPr>
        <p:spPr>
          <a:xfrm>
            <a:off x="5141020" y="2823830"/>
            <a:ext cx="6459450" cy="2138214"/>
          </a:xfrm>
          <a:prstGeom prst="rect">
            <a:avLst/>
          </a:prstGeom>
        </p:spPr>
        <p:txBody>
          <a:bodyPr wrap="square">
            <a:spAutoFit/>
          </a:bodyPr>
          <a:lstStyle/>
          <a:p>
            <a:pPr marL="285750" indent="-285750">
              <a:lnSpc>
                <a:spcPct val="125000"/>
              </a:lnSpc>
              <a:buFont typeface="Arial" panose="020B0604020202020204" pitchFamily="34" charset="0"/>
              <a:buChar char="•"/>
            </a:pPr>
            <a:r>
              <a:rPr lang="zh-CN" altLang="en-US" dirty="0">
                <a:solidFill>
                  <a:srgbClr val="445437"/>
                </a:solidFill>
                <a:latin typeface="+mn-ea"/>
              </a:rPr>
              <a:t>从流量数据中选择一个时间段，例如一两个月。然后，</a:t>
            </a:r>
            <a:r>
              <a:rPr lang="zh-CN" altLang="en-US" b="1" dirty="0">
                <a:solidFill>
                  <a:srgbClr val="445437"/>
                </a:solidFill>
                <a:latin typeface="+mn-ea"/>
              </a:rPr>
              <a:t>统计成对区域之间的有效时间片</a:t>
            </a:r>
            <a:r>
              <a:rPr lang="zh-CN" altLang="en-US" dirty="0">
                <a:solidFill>
                  <a:srgbClr val="445437"/>
                </a:solidFill>
                <a:latin typeface="+mn-ea"/>
              </a:rPr>
              <a:t>，有效时间片是指考虑轨迹数据的噪声的情况下</a:t>
            </a:r>
            <a:r>
              <a:rPr lang="zh-CN" altLang="en-US" b="1" dirty="0">
                <a:solidFill>
                  <a:srgbClr val="445437"/>
                </a:solidFill>
                <a:latin typeface="+mn-ea"/>
              </a:rPr>
              <a:t>区域过渡流量大于阈值</a:t>
            </a:r>
            <a:r>
              <a:rPr lang="en-US" altLang="zh-CN" b="1" dirty="0">
                <a:solidFill>
                  <a:srgbClr val="445437"/>
                </a:solidFill>
                <a:latin typeface="+mn-ea"/>
              </a:rPr>
              <a:t>α</a:t>
            </a:r>
            <a:r>
              <a:rPr lang="zh-CN" altLang="en-US" b="1" dirty="0">
                <a:solidFill>
                  <a:srgbClr val="445437"/>
                </a:solidFill>
                <a:latin typeface="+mn-ea"/>
              </a:rPr>
              <a:t>的时间</a:t>
            </a:r>
            <a:r>
              <a:rPr lang="zh-CN" altLang="en-US" dirty="0">
                <a:solidFill>
                  <a:srgbClr val="445437"/>
                </a:solidFill>
                <a:latin typeface="+mn-ea"/>
              </a:rPr>
              <a:t>。</a:t>
            </a:r>
            <a:endParaRPr lang="en-US" altLang="zh-CN" dirty="0">
              <a:solidFill>
                <a:srgbClr val="445437"/>
              </a:solidFill>
              <a:latin typeface="+mn-ea"/>
            </a:endParaRPr>
          </a:p>
          <a:p>
            <a:pPr marL="285750" indent="-285750">
              <a:lnSpc>
                <a:spcPct val="125000"/>
              </a:lnSpc>
              <a:buFont typeface="Arial" panose="020B0604020202020204" pitchFamily="34" charset="0"/>
              <a:buChar char="•"/>
            </a:pPr>
            <a:r>
              <a:rPr lang="zh-CN" altLang="en-US" dirty="0">
                <a:solidFill>
                  <a:srgbClr val="445437"/>
                </a:solidFill>
                <a:latin typeface="+mn-ea"/>
              </a:rPr>
              <a:t>当</a:t>
            </a:r>
            <a:r>
              <a:rPr lang="zh-CN" altLang="en-US" b="1" dirty="0">
                <a:solidFill>
                  <a:srgbClr val="445437"/>
                </a:solidFill>
                <a:latin typeface="+mn-ea"/>
              </a:rPr>
              <a:t>区域范围内有效时间片的比率大于阈值</a:t>
            </a:r>
            <a:r>
              <a:rPr lang="en-US" altLang="zh-CN" b="1" dirty="0">
                <a:solidFill>
                  <a:srgbClr val="445437"/>
                </a:solidFill>
                <a:latin typeface="+mn-ea"/>
              </a:rPr>
              <a:t>β</a:t>
            </a:r>
            <a:r>
              <a:rPr lang="zh-CN" altLang="en-US" b="1" dirty="0">
                <a:solidFill>
                  <a:srgbClr val="445437"/>
                </a:solidFill>
                <a:latin typeface="+mn-ea"/>
              </a:rPr>
              <a:t>时，我们将一个二进制值无向边连接起来，并称为过渡流</a:t>
            </a:r>
            <a:r>
              <a:rPr lang="zh-CN" altLang="en-US" dirty="0">
                <a:solidFill>
                  <a:srgbClr val="445437"/>
                </a:solidFill>
                <a:latin typeface="+mn-ea"/>
              </a:rPr>
              <a:t>。</a:t>
            </a:r>
            <a:endParaRPr lang="en-US" altLang="zh-CN" dirty="0">
              <a:solidFill>
                <a:srgbClr val="445437"/>
              </a:solidFill>
              <a:latin typeface="+mn-ea"/>
            </a:endParaRPr>
          </a:p>
          <a:p>
            <a:pPr marL="285750" indent="-285750">
              <a:lnSpc>
                <a:spcPct val="125000"/>
              </a:lnSpc>
              <a:buFont typeface="Arial" panose="020B0604020202020204" pitchFamily="34" charset="0"/>
              <a:buChar char="•"/>
            </a:pPr>
            <a:r>
              <a:rPr lang="zh-CN" altLang="en-US" dirty="0">
                <a:solidFill>
                  <a:srgbClr val="445437"/>
                </a:solidFill>
                <a:latin typeface="+mn-ea"/>
              </a:rPr>
              <a:t>在本文中，阈值</a:t>
            </a:r>
            <a:r>
              <a:rPr lang="en-US" altLang="zh-CN" dirty="0">
                <a:solidFill>
                  <a:srgbClr val="445437"/>
                </a:solidFill>
                <a:latin typeface="+mn-ea"/>
              </a:rPr>
              <a:t>α</a:t>
            </a:r>
            <a:r>
              <a:rPr lang="zh-CN" altLang="en-US" dirty="0">
                <a:solidFill>
                  <a:srgbClr val="445437"/>
                </a:solidFill>
                <a:latin typeface="+mn-ea"/>
              </a:rPr>
              <a:t>设置为</a:t>
            </a:r>
            <a:r>
              <a:rPr lang="en-US" altLang="zh-CN" dirty="0">
                <a:solidFill>
                  <a:srgbClr val="445437"/>
                </a:solidFill>
                <a:latin typeface="+mn-ea"/>
              </a:rPr>
              <a:t>3</a:t>
            </a:r>
            <a:r>
              <a:rPr lang="zh-CN" altLang="en-US" dirty="0">
                <a:solidFill>
                  <a:srgbClr val="445437"/>
                </a:solidFill>
                <a:latin typeface="+mn-ea"/>
              </a:rPr>
              <a:t>，</a:t>
            </a:r>
            <a:r>
              <a:rPr lang="en-US" altLang="zh-CN" dirty="0">
                <a:solidFill>
                  <a:srgbClr val="445437"/>
                </a:solidFill>
                <a:latin typeface="+mn-ea"/>
              </a:rPr>
              <a:t>β</a:t>
            </a:r>
            <a:r>
              <a:rPr lang="zh-CN" altLang="en-US" dirty="0">
                <a:solidFill>
                  <a:srgbClr val="445437"/>
                </a:solidFill>
                <a:latin typeface="+mn-ea"/>
              </a:rPr>
              <a:t>设置为</a:t>
            </a:r>
            <a:r>
              <a:rPr lang="en-US" altLang="zh-CN" dirty="0">
                <a:solidFill>
                  <a:srgbClr val="445437"/>
                </a:solidFill>
                <a:latin typeface="+mn-ea"/>
              </a:rPr>
              <a:t>0.1</a:t>
            </a:r>
            <a:r>
              <a:rPr lang="zh-CN" altLang="en-US" dirty="0">
                <a:solidFill>
                  <a:srgbClr val="445437"/>
                </a:solidFill>
                <a:latin typeface="+mn-ea"/>
              </a:rPr>
              <a:t>。</a:t>
            </a:r>
            <a:endParaRPr lang="en-US" altLang="zh-CN" dirty="0">
              <a:solidFill>
                <a:srgbClr val="445437"/>
              </a:solidFill>
              <a:latin typeface="+mn-ea"/>
            </a:endParaRPr>
          </a:p>
        </p:txBody>
      </p:sp>
      <p:sp>
        <p:nvSpPr>
          <p:cNvPr id="31" name="矩形 30">
            <a:extLst>
              <a:ext uri="{FF2B5EF4-FFF2-40B4-BE49-F238E27FC236}">
                <a16:creationId xmlns:a16="http://schemas.microsoft.com/office/drawing/2014/main" id="{C48B77AF-172E-441F-B802-F2D765C262F8}"/>
              </a:ext>
            </a:extLst>
          </p:cNvPr>
          <p:cNvSpPr/>
          <p:nvPr/>
        </p:nvSpPr>
        <p:spPr>
          <a:xfrm>
            <a:off x="469174" y="1444430"/>
            <a:ext cx="11131296" cy="646331"/>
          </a:xfrm>
          <a:prstGeom prst="rect">
            <a:avLst/>
          </a:prstGeom>
        </p:spPr>
        <p:txBody>
          <a:bodyPr wrap="square">
            <a:spAutoFit/>
          </a:bodyPr>
          <a:lstStyle/>
          <a:p>
            <a:pPr>
              <a:lnSpc>
                <a:spcPct val="125000"/>
              </a:lnSpc>
            </a:pPr>
            <a:r>
              <a:rPr lang="zh-CN" altLang="en-US" dirty="0">
                <a:solidFill>
                  <a:srgbClr val="445437"/>
                </a:solidFill>
                <a:latin typeface="+mn-ea"/>
              </a:rPr>
              <a:t>       为表示不同区域间的人流量变动，最直观的想法是地理空间中的相邻区域通常紧密相关，此外，由于地铁，出租车等便利的交通，相距较远的区域也可能相互</a:t>
            </a:r>
            <a:r>
              <a:rPr lang="zh-CN" altLang="en-US">
                <a:solidFill>
                  <a:srgbClr val="445437"/>
                </a:solidFill>
                <a:latin typeface="+mn-ea"/>
              </a:rPr>
              <a:t>影响。</a:t>
            </a:r>
            <a:endParaRPr lang="en-US" altLang="zh-CN" dirty="0">
              <a:solidFill>
                <a:srgbClr val="445437"/>
              </a:solidFill>
              <a:latin typeface="+mn-ea"/>
            </a:endParaRPr>
          </a:p>
        </p:txBody>
      </p:sp>
      <p:pic>
        <p:nvPicPr>
          <p:cNvPr id="34" name="图片 33">
            <a:extLst>
              <a:ext uri="{FF2B5EF4-FFF2-40B4-BE49-F238E27FC236}">
                <a16:creationId xmlns:a16="http://schemas.microsoft.com/office/drawing/2014/main" id="{4FD5594D-6814-4910-8212-3DB0CAD91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76" y="2622761"/>
            <a:ext cx="4493918" cy="2540352"/>
          </a:xfrm>
          <a:prstGeom prst="rect">
            <a:avLst/>
          </a:prstGeom>
        </p:spPr>
      </p:pic>
      <p:sp>
        <p:nvSpPr>
          <p:cNvPr id="12" name="矩形 11">
            <a:extLst>
              <a:ext uri="{FF2B5EF4-FFF2-40B4-BE49-F238E27FC236}">
                <a16:creationId xmlns:a16="http://schemas.microsoft.com/office/drawing/2014/main" id="{471FEF41-A43E-4E7A-A732-669290A0C7C0}"/>
              </a:ext>
            </a:extLst>
          </p:cNvPr>
          <p:cNvSpPr/>
          <p:nvPr/>
        </p:nvSpPr>
        <p:spPr>
          <a:xfrm>
            <a:off x="1479013" y="5588224"/>
            <a:ext cx="9233974" cy="499624"/>
          </a:xfrm>
          <a:prstGeom prst="rect">
            <a:avLst/>
          </a:prstGeom>
          <a:solidFill>
            <a:srgbClr val="445437"/>
          </a:solidFill>
          <a:ln cap="rnd">
            <a:noFill/>
          </a:ln>
        </p:spPr>
        <p:style>
          <a:lnRef idx="2">
            <a:schemeClr val="accent6">
              <a:shade val="50000"/>
            </a:schemeClr>
          </a:lnRef>
          <a:fillRef idx="1">
            <a:schemeClr val="accent6"/>
          </a:fillRef>
          <a:effectRef idx="0">
            <a:schemeClr val="accent6"/>
          </a:effectRef>
          <a:fontRef idx="minor">
            <a:schemeClr val="lt1"/>
          </a:fontRef>
        </p:style>
        <p:txBody>
          <a:bodyPr wrap="square" anchor="ctr" anchorCtr="0">
            <a:spAutoFit/>
          </a:bodyPr>
          <a:lstStyle/>
          <a:p>
            <a:pPr algn="ctr">
              <a:lnSpc>
                <a:spcPct val="150000"/>
              </a:lnSpc>
            </a:pPr>
            <a:r>
              <a:rPr lang="zh-CN" altLang="en-US" sz="2000" b="1" dirty="0">
                <a:solidFill>
                  <a:schemeClr val="bg1"/>
                </a:solidFill>
                <a:latin typeface="+mn-ea"/>
              </a:rPr>
              <a:t>通过过渡流可以表示不同区域之间人流量的转移依赖情况，由此构造一个</a:t>
            </a:r>
            <a:r>
              <a:rPr lang="zh-CN" altLang="en-US" sz="2000" b="1" dirty="0">
                <a:solidFill>
                  <a:srgbClr val="FFCC00"/>
                </a:solidFill>
                <a:latin typeface="+mn-ea"/>
              </a:rPr>
              <a:t>拓扑图</a:t>
            </a:r>
            <a:endParaRPr lang="en-US" altLang="zh-CN" sz="2000" b="1" dirty="0">
              <a:solidFill>
                <a:schemeClr val="bg1"/>
              </a:solidFill>
              <a:latin typeface="+mn-ea"/>
            </a:endParaRPr>
          </a:p>
        </p:txBody>
      </p:sp>
    </p:spTree>
    <p:extLst>
      <p:ext uri="{BB962C8B-B14F-4D97-AF65-F5344CB8AC3E}">
        <p14:creationId xmlns:p14="http://schemas.microsoft.com/office/powerpoint/2010/main" val="228945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6341448" cy="401200"/>
          </a:xfrm>
        </p:spPr>
        <p:txBody>
          <a:bodyPr/>
          <a:lstStyle/>
          <a:p>
            <a:r>
              <a:rPr lang="zh-CN" altLang="en-US" dirty="0"/>
              <a:t>特征嵌入</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18</a:t>
            </a:fld>
            <a:endParaRPr lang="zh-CN" altLang="en-US" dirty="0"/>
          </a:p>
        </p:txBody>
      </p:sp>
      <p:sp>
        <p:nvSpPr>
          <p:cNvPr id="20" name="矩形 19">
            <a:extLst>
              <a:ext uri="{FF2B5EF4-FFF2-40B4-BE49-F238E27FC236}">
                <a16:creationId xmlns:a16="http://schemas.microsoft.com/office/drawing/2014/main" id="{2C8AC0F0-4491-470E-B13B-E07EE23DEDE3}"/>
              </a:ext>
            </a:extLst>
          </p:cNvPr>
          <p:cNvSpPr/>
          <p:nvPr/>
        </p:nvSpPr>
        <p:spPr>
          <a:xfrm>
            <a:off x="4633620" y="1134833"/>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1" name="文本占位符 8">
            <a:extLst>
              <a:ext uri="{FF2B5EF4-FFF2-40B4-BE49-F238E27FC236}">
                <a16:creationId xmlns:a16="http://schemas.microsoft.com/office/drawing/2014/main" id="{A2FA92F3-C518-46E7-964F-872CB22C085C}"/>
              </a:ext>
            </a:extLst>
          </p:cNvPr>
          <p:cNvSpPr txBox="1">
            <a:spLocks/>
          </p:cNvSpPr>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chemeClr val="accent6">
                    <a:lumMod val="50000"/>
                  </a:schemeClr>
                </a:solidFill>
              </a:rPr>
              <a:t>特征划分</a:t>
            </a:r>
          </a:p>
        </p:txBody>
      </p:sp>
      <p:pic>
        <p:nvPicPr>
          <p:cNvPr id="3" name="图片 2">
            <a:extLst>
              <a:ext uri="{FF2B5EF4-FFF2-40B4-BE49-F238E27FC236}">
                <a16:creationId xmlns:a16="http://schemas.microsoft.com/office/drawing/2014/main" id="{E219800A-1B7A-4340-9808-D9E9C614A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50" y="1776732"/>
            <a:ext cx="6668431" cy="4286848"/>
          </a:xfrm>
          <a:prstGeom prst="rect">
            <a:avLst/>
          </a:prstGeom>
        </p:spPr>
      </p:pic>
      <p:sp>
        <p:nvSpPr>
          <p:cNvPr id="4" name="矩形 3">
            <a:extLst>
              <a:ext uri="{FF2B5EF4-FFF2-40B4-BE49-F238E27FC236}">
                <a16:creationId xmlns:a16="http://schemas.microsoft.com/office/drawing/2014/main" id="{408925DE-D79B-4F2B-9D3A-6791A092DB95}"/>
              </a:ext>
            </a:extLst>
          </p:cNvPr>
          <p:cNvSpPr/>
          <p:nvPr/>
        </p:nvSpPr>
        <p:spPr>
          <a:xfrm>
            <a:off x="4128132" y="2109002"/>
            <a:ext cx="1465545" cy="3444658"/>
          </a:xfrm>
          <a:prstGeom prst="rect">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027FDE4F-88F0-4802-B2E5-AA6ACF75AE7C}"/>
              </a:ext>
            </a:extLst>
          </p:cNvPr>
          <p:cNvGrpSpPr/>
          <p:nvPr/>
        </p:nvGrpSpPr>
        <p:grpSpPr>
          <a:xfrm>
            <a:off x="4772499" y="1745458"/>
            <a:ext cx="5060431" cy="806454"/>
            <a:chOff x="8367470" y="2422959"/>
            <a:chExt cx="2891411" cy="806454"/>
          </a:xfrm>
        </p:grpSpPr>
        <p:cxnSp>
          <p:nvCxnSpPr>
            <p:cNvPr id="13" name="直接连接符 12">
              <a:extLst>
                <a:ext uri="{FF2B5EF4-FFF2-40B4-BE49-F238E27FC236}">
                  <a16:creationId xmlns:a16="http://schemas.microsoft.com/office/drawing/2014/main" id="{CBD234FC-35F1-48F2-BDE8-1DBF951CFAEF}"/>
                </a:ext>
              </a:extLst>
            </p:cNvPr>
            <p:cNvCxnSpPr>
              <a:cxnSpLocks/>
            </p:cNvCxnSpPr>
            <p:nvPr/>
          </p:nvCxnSpPr>
          <p:spPr>
            <a:xfrm flipH="1">
              <a:off x="8403032" y="2458959"/>
              <a:ext cx="268543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F07A22D0-2B41-4D54-94A1-8580C958DCB5}"/>
                </a:ext>
              </a:extLst>
            </p:cNvPr>
            <p:cNvSpPr/>
            <p:nvPr/>
          </p:nvSpPr>
          <p:spPr>
            <a:xfrm flipH="1" flipV="1">
              <a:off x="10918044" y="2422959"/>
              <a:ext cx="340837"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5" name="直接连接符 14">
              <a:extLst>
                <a:ext uri="{FF2B5EF4-FFF2-40B4-BE49-F238E27FC236}">
                  <a16:creationId xmlns:a16="http://schemas.microsoft.com/office/drawing/2014/main" id="{5D9DC31D-8645-4178-8042-6ADA95272694}"/>
                </a:ext>
              </a:extLst>
            </p:cNvPr>
            <p:cNvCxnSpPr>
              <a:cxnSpLocks/>
              <a:stCxn id="16" idx="0"/>
            </p:cNvCxnSpPr>
            <p:nvPr/>
          </p:nvCxnSpPr>
          <p:spPr>
            <a:xfrm flipV="1">
              <a:off x="8403032" y="2454233"/>
              <a:ext cx="0" cy="65967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1BD06AD5-6B4C-4DE2-B7F8-2B3C20ABBD38}"/>
                </a:ext>
              </a:extLst>
            </p:cNvPr>
            <p:cNvSpPr/>
            <p:nvPr/>
          </p:nvSpPr>
          <p:spPr>
            <a:xfrm>
              <a:off x="8367470" y="3113903"/>
              <a:ext cx="71124" cy="115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grpSp>
      <p:sp>
        <p:nvSpPr>
          <p:cNvPr id="22" name="文本框 21">
            <a:extLst>
              <a:ext uri="{FF2B5EF4-FFF2-40B4-BE49-F238E27FC236}">
                <a16:creationId xmlns:a16="http://schemas.microsoft.com/office/drawing/2014/main" id="{E9A95F9E-9924-4C0A-90A1-97F434310359}"/>
              </a:ext>
            </a:extLst>
          </p:cNvPr>
          <p:cNvSpPr txBox="1"/>
          <p:nvPr/>
        </p:nvSpPr>
        <p:spPr>
          <a:xfrm>
            <a:off x="7899936" y="1841182"/>
            <a:ext cx="1281594"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全局视图</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373B24F-CAC7-40E6-AF00-272544696ED1}"/>
                  </a:ext>
                </a:extLst>
              </p:cNvPr>
              <p:cNvSpPr txBox="1"/>
              <p:nvPr/>
            </p:nvSpPr>
            <p:spPr>
              <a:xfrm>
                <a:off x="7684814" y="2170766"/>
                <a:ext cx="4192861" cy="1509324"/>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285750" indent="-285750" algn="l">
                  <a:buFont typeface="Arial" panose="020B0604020202020204" pitchFamily="34" charset="0"/>
                  <a:buChar char="•"/>
                </a:pPr>
                <a:r>
                  <a:rPr lang="zh-CN" altLang="en-US" sz="1200" b="1" dirty="0">
                    <a:latin typeface="+mn-ea"/>
                    <a:ea typeface="+mn-ea"/>
                  </a:rPr>
                  <a:t>外部视图：</a:t>
                </a:r>
                <a:r>
                  <a:rPr lang="zh-CN" altLang="en-US" sz="1200" dirty="0">
                    <a:latin typeface="+mn-ea"/>
                    <a:ea typeface="+mn-ea"/>
                  </a:rPr>
                  <a:t>根据</a:t>
                </a:r>
                <a:r>
                  <a:rPr lang="zh-CN" altLang="en-US" sz="1200" b="1" dirty="0">
                    <a:latin typeface="+mn-ea"/>
                    <a:ea typeface="+mn-ea"/>
                  </a:rPr>
                  <a:t>预测目标的时间，获取不同的外部数据</a:t>
                </a:r>
                <a:r>
                  <a:rPr lang="zh-CN" altLang="en-US" sz="1200" dirty="0">
                    <a:latin typeface="+mn-ea"/>
                    <a:ea typeface="+mn-ea"/>
                  </a:rPr>
                  <a:t>，例如先前时间步长和天气预报中的气象数据</a:t>
                </a:r>
                <a:endParaRPr lang="en-US" altLang="zh-CN" sz="1200" b="1" dirty="0">
                  <a:latin typeface="+mn-ea"/>
                  <a:ea typeface="+mn-ea"/>
                </a:endParaRPr>
              </a:p>
              <a:p>
                <a:pPr marL="285750" indent="-285750" algn="l">
                  <a:buFont typeface="Arial" panose="020B0604020202020204" pitchFamily="34" charset="0"/>
                  <a:buChar char="•"/>
                </a:pPr>
                <a:r>
                  <a:rPr lang="zh-CN" altLang="en-US" sz="1200" b="1" dirty="0">
                    <a:latin typeface="+mn-ea"/>
                    <a:ea typeface="+mn-ea"/>
                  </a:rPr>
                  <a:t>元视图：</a:t>
                </a:r>
                <a:r>
                  <a:rPr lang="zh-CN" altLang="en-US" sz="1200" dirty="0">
                    <a:latin typeface="+mn-ea"/>
                    <a:ea typeface="+mn-ea"/>
                  </a:rPr>
                  <a:t>一天中的时间，一周中的一天等</a:t>
                </a:r>
                <a:endParaRPr lang="en-US" altLang="zh-CN" sz="1200" dirty="0">
                  <a:latin typeface="+mn-ea"/>
                  <a:ea typeface="+mn-ea"/>
                </a:endParaRPr>
              </a:p>
              <a:p>
                <a:pPr marL="285750" indent="-285750" algn="l">
                  <a:buFont typeface="Arial" panose="020B0604020202020204" pitchFamily="34" charset="0"/>
                  <a:buChar char="•"/>
                </a:pPr>
                <a:r>
                  <a:rPr lang="zh-CN" altLang="en-US" sz="1200" dirty="0">
                    <a:latin typeface="+mn-ea"/>
                    <a:ea typeface="+mn-ea"/>
                  </a:rPr>
                  <a:t>外部特征和元特征分别表示为</a:t>
                </a:r>
                <a14:m>
                  <m:oMath xmlns:m="http://schemas.openxmlformats.org/officeDocument/2006/math">
                    <m:sSub>
                      <m:sSubPr>
                        <m:ctrlPr>
                          <a:rPr lang="en-US" altLang="zh-CN" sz="1200" b="1" i="1" smtClean="0">
                            <a:latin typeface="Cambria Math" panose="02040503050406030204" pitchFamily="18" charset="0"/>
                            <a:ea typeface="+mn-ea"/>
                          </a:rPr>
                        </m:ctrlPr>
                      </m:sSubPr>
                      <m:e>
                        <m:r>
                          <a:rPr lang="en-US" altLang="zh-CN" sz="1200" b="1" i="1">
                            <a:latin typeface="Cambria Math" panose="02040503050406030204" pitchFamily="18" charset="0"/>
                            <a:ea typeface="+mn-ea"/>
                          </a:rPr>
                          <m:t>𝑰</m:t>
                        </m:r>
                      </m:e>
                      <m:sub>
                        <m:r>
                          <a:rPr lang="en-US" altLang="zh-CN" sz="1200" b="1" i="1">
                            <a:latin typeface="Cambria Math" panose="02040503050406030204" pitchFamily="18" charset="0"/>
                            <a:ea typeface="+mn-ea"/>
                          </a:rPr>
                          <m:t>𝒆𝒙𝒕</m:t>
                        </m:r>
                      </m:sub>
                    </m:sSub>
                  </m:oMath>
                </a14:m>
                <a:r>
                  <a:rPr lang="zh-CN" altLang="en-US" sz="1200" dirty="0">
                    <a:latin typeface="+mn-ea"/>
                    <a:ea typeface="+mn-ea"/>
                  </a:rPr>
                  <a:t>和</a:t>
                </a:r>
                <a14:m>
                  <m:oMath xmlns:m="http://schemas.openxmlformats.org/officeDocument/2006/math">
                    <m:sSub>
                      <m:sSubPr>
                        <m:ctrlPr>
                          <a:rPr lang="en-US" altLang="zh-CN" sz="1200" b="1" i="1">
                            <a:latin typeface="Cambria Math" panose="02040503050406030204" pitchFamily="18" charset="0"/>
                            <a:ea typeface="+mn-ea"/>
                          </a:rPr>
                        </m:ctrlPr>
                      </m:sSubPr>
                      <m:e>
                        <m:r>
                          <a:rPr lang="en-US" altLang="zh-CN" sz="1200" b="1" i="1">
                            <a:latin typeface="Cambria Math" panose="02040503050406030204" pitchFamily="18" charset="0"/>
                            <a:ea typeface="+mn-ea"/>
                          </a:rPr>
                          <m:t>𝑰</m:t>
                        </m:r>
                      </m:e>
                      <m:sub>
                        <m:r>
                          <a:rPr lang="en-US" altLang="zh-CN" sz="1200" b="1" i="1">
                            <a:latin typeface="Cambria Math" panose="02040503050406030204" pitchFamily="18" charset="0"/>
                            <a:ea typeface="+mn-ea"/>
                          </a:rPr>
                          <m:t>𝒎𝒆𝒕𝒂</m:t>
                        </m:r>
                      </m:sub>
                    </m:sSub>
                    <m:r>
                      <a:rPr lang="en-US" altLang="zh-CN" sz="1200" b="1" i="1">
                        <a:latin typeface="Cambria Math" panose="02040503050406030204" pitchFamily="18" charset="0"/>
                        <a:ea typeface="+mn-ea"/>
                      </a:rPr>
                      <m:t> </m:t>
                    </m:r>
                  </m:oMath>
                </a14:m>
                <a:r>
                  <a:rPr lang="zh-CN" altLang="en-US" sz="1200" dirty="0">
                    <a:latin typeface="+mn-ea"/>
                    <a:ea typeface="+mn-ea"/>
                  </a:rPr>
                  <a:t>，用</a:t>
                </a:r>
                <a:r>
                  <a:rPr lang="en-US" altLang="zh-CN" sz="1200" b="1" dirty="0" err="1">
                    <a:solidFill>
                      <a:schemeClr val="tx1"/>
                    </a:solidFill>
                    <a:latin typeface="+mn-ea"/>
                    <a:ea typeface="+mn-ea"/>
                  </a:rPr>
                  <a:t>OneHot</a:t>
                </a:r>
                <a:r>
                  <a:rPr lang="zh-CN" altLang="en-US" sz="1200" b="1" dirty="0">
                    <a:solidFill>
                      <a:schemeClr val="tx1"/>
                    </a:solidFill>
                    <a:latin typeface="+mn-ea"/>
                    <a:ea typeface="+mn-ea"/>
                  </a:rPr>
                  <a:t>方法表示 </a:t>
                </a:r>
                <a:endParaRPr lang="en-US" altLang="zh-CN" sz="1200" b="1" dirty="0">
                  <a:solidFill>
                    <a:schemeClr val="tx1"/>
                  </a:solidFill>
                  <a:latin typeface="+mn-ea"/>
                  <a:ea typeface="+mn-ea"/>
                </a:endParaRPr>
              </a:p>
              <a:p>
                <a:pPr marL="285750" indent="-285750" algn="l">
                  <a:buFont typeface="Arial" panose="020B0604020202020204" pitchFamily="34" charset="0"/>
                  <a:buChar char="•"/>
                </a:pPr>
                <a:r>
                  <a:rPr lang="zh-CN" altLang="en-US" sz="1200" b="1" dirty="0">
                    <a:latin typeface="+mn-ea"/>
                    <a:ea typeface="+mn-ea"/>
                  </a:rPr>
                  <a:t>相当于提取天气、每日时段等因素对人流量的影响</a:t>
                </a:r>
              </a:p>
            </p:txBody>
          </p:sp>
        </mc:Choice>
        <mc:Fallback xmlns="">
          <p:sp>
            <p:nvSpPr>
              <p:cNvPr id="23" name="文本框 22">
                <a:extLst>
                  <a:ext uri="{FF2B5EF4-FFF2-40B4-BE49-F238E27FC236}">
                    <a16:creationId xmlns:a16="http://schemas.microsoft.com/office/drawing/2014/main" id="{9373B24F-CAC7-40E6-AF00-272544696ED1}"/>
                  </a:ext>
                </a:extLst>
              </p:cNvPr>
              <p:cNvSpPr txBox="1">
                <a:spLocks noRot="1" noChangeAspect="1" noMove="1" noResize="1" noEditPoints="1" noAdjustHandles="1" noChangeArrowheads="1" noChangeShapeType="1" noTextEdit="1"/>
              </p:cNvSpPr>
              <p:nvPr/>
            </p:nvSpPr>
            <p:spPr>
              <a:xfrm>
                <a:off x="7684814" y="2170766"/>
                <a:ext cx="4192861" cy="1509324"/>
              </a:xfrm>
              <a:prstGeom prst="rect">
                <a:avLst/>
              </a:prstGeom>
              <a:blipFill>
                <a:blip r:embed="rId4"/>
                <a:stretch>
                  <a:fillRect r="-2183" b="-2016"/>
                </a:stretch>
              </a:blipFill>
            </p:spPr>
            <p:txBody>
              <a:bodyPr/>
              <a:lstStyle/>
              <a:p>
                <a:r>
                  <a:rPr lang="zh-CN" altLang="en-US">
                    <a:noFill/>
                  </a:rPr>
                  <a:t> </a:t>
                </a:r>
              </a:p>
            </p:txBody>
          </p:sp>
        </mc:Fallback>
      </mc:AlternateContent>
      <p:grpSp>
        <p:nvGrpSpPr>
          <p:cNvPr id="24" name="组合 23">
            <a:extLst>
              <a:ext uri="{FF2B5EF4-FFF2-40B4-BE49-F238E27FC236}">
                <a16:creationId xmlns:a16="http://schemas.microsoft.com/office/drawing/2014/main" id="{D0A248C3-F111-42D9-9B2C-6BEBFBC41583}"/>
              </a:ext>
            </a:extLst>
          </p:cNvPr>
          <p:cNvGrpSpPr/>
          <p:nvPr/>
        </p:nvGrpSpPr>
        <p:grpSpPr>
          <a:xfrm flipV="1">
            <a:off x="4772499" y="4916898"/>
            <a:ext cx="5060431" cy="1318793"/>
            <a:chOff x="8367470" y="2422959"/>
            <a:chExt cx="2891411" cy="757273"/>
          </a:xfrm>
        </p:grpSpPr>
        <p:cxnSp>
          <p:nvCxnSpPr>
            <p:cNvPr id="25" name="直接连接符 24">
              <a:extLst>
                <a:ext uri="{FF2B5EF4-FFF2-40B4-BE49-F238E27FC236}">
                  <a16:creationId xmlns:a16="http://schemas.microsoft.com/office/drawing/2014/main" id="{6BD48943-4F7C-40F1-BFB1-5F7F01CA972F}"/>
                </a:ext>
              </a:extLst>
            </p:cNvPr>
            <p:cNvCxnSpPr>
              <a:cxnSpLocks/>
            </p:cNvCxnSpPr>
            <p:nvPr/>
          </p:nvCxnSpPr>
          <p:spPr>
            <a:xfrm flipH="1">
              <a:off x="8403032" y="2458959"/>
              <a:ext cx="268543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F28D1F9B-DD98-4792-86BD-34021B324AF1}"/>
                </a:ext>
              </a:extLst>
            </p:cNvPr>
            <p:cNvSpPr/>
            <p:nvPr/>
          </p:nvSpPr>
          <p:spPr>
            <a:xfrm flipH="1" flipV="1">
              <a:off x="10918044" y="2422959"/>
              <a:ext cx="340837"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27" name="直接连接符 26">
              <a:extLst>
                <a:ext uri="{FF2B5EF4-FFF2-40B4-BE49-F238E27FC236}">
                  <a16:creationId xmlns:a16="http://schemas.microsoft.com/office/drawing/2014/main" id="{B3EBB457-4588-4EE5-99CB-C8FEB522F61E}"/>
                </a:ext>
              </a:extLst>
            </p:cNvPr>
            <p:cNvCxnSpPr>
              <a:cxnSpLocks/>
              <a:stCxn id="29" idx="0"/>
            </p:cNvCxnSpPr>
            <p:nvPr/>
          </p:nvCxnSpPr>
          <p:spPr>
            <a:xfrm flipV="1">
              <a:off x="8403032" y="2454233"/>
              <a:ext cx="0" cy="65967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BD571F98-3768-4264-9876-9FA13BE35582}"/>
                </a:ext>
              </a:extLst>
            </p:cNvPr>
            <p:cNvSpPr/>
            <p:nvPr/>
          </p:nvSpPr>
          <p:spPr>
            <a:xfrm>
              <a:off x="8367470" y="3113904"/>
              <a:ext cx="71124" cy="663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grpSp>
      <p:sp>
        <p:nvSpPr>
          <p:cNvPr id="32" name="文本框 31">
            <a:extLst>
              <a:ext uri="{FF2B5EF4-FFF2-40B4-BE49-F238E27FC236}">
                <a16:creationId xmlns:a16="http://schemas.microsoft.com/office/drawing/2014/main" id="{C91F42B0-E985-44C8-A843-F28BFC086435}"/>
              </a:ext>
            </a:extLst>
          </p:cNvPr>
          <p:cNvSpPr txBox="1"/>
          <p:nvPr/>
        </p:nvSpPr>
        <p:spPr>
          <a:xfrm>
            <a:off x="7899936" y="5718179"/>
            <a:ext cx="1281594"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时间视图</a:t>
            </a: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FD276B4-AF41-4857-B7B3-6877F8ED53A4}"/>
                  </a:ext>
                </a:extLst>
              </p:cNvPr>
              <p:cNvSpPr/>
              <p:nvPr/>
            </p:nvSpPr>
            <p:spPr>
              <a:xfrm>
                <a:off x="7684814" y="3952738"/>
                <a:ext cx="4192861" cy="1771062"/>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200" dirty="0">
                    <a:solidFill>
                      <a:prstClr val="black"/>
                    </a:solidFill>
                    <a:latin typeface="+mn-ea"/>
                  </a:rPr>
                  <a:t>根据预测目标时域上的</a:t>
                </a:r>
                <a:r>
                  <a:rPr lang="zh-CN" altLang="en-US" sz="1200" b="1" dirty="0">
                    <a:solidFill>
                      <a:prstClr val="black"/>
                    </a:solidFill>
                    <a:latin typeface="+mn-ea"/>
                  </a:rPr>
                  <a:t>临近时间</a:t>
                </a:r>
                <a:r>
                  <a:rPr lang="en-US" altLang="zh-CN" sz="1200" b="1" dirty="0">
                    <a:solidFill>
                      <a:prstClr val="black"/>
                    </a:solidFill>
                    <a:latin typeface="+mn-ea"/>
                  </a:rPr>
                  <a:t>(closeness)</a:t>
                </a:r>
                <a:r>
                  <a:rPr lang="zh-CN" altLang="en-US" sz="1200" dirty="0">
                    <a:solidFill>
                      <a:prstClr val="black"/>
                    </a:solidFill>
                    <a:latin typeface="+mn-ea"/>
                  </a:rPr>
                  <a:t>，</a:t>
                </a:r>
                <a:r>
                  <a:rPr lang="zh-CN" altLang="en-US" sz="1200" b="1" dirty="0">
                    <a:solidFill>
                      <a:prstClr val="black"/>
                    </a:solidFill>
                    <a:latin typeface="+mn-ea"/>
                  </a:rPr>
                  <a:t>所处时段</a:t>
                </a:r>
                <a:r>
                  <a:rPr lang="en-US" altLang="zh-CN" sz="1200" b="1" dirty="0">
                    <a:solidFill>
                      <a:prstClr val="black"/>
                    </a:solidFill>
                    <a:latin typeface="+mn-ea"/>
                  </a:rPr>
                  <a:t>(period) </a:t>
                </a:r>
                <a:r>
                  <a:rPr lang="zh-CN" altLang="en-US" sz="1200" dirty="0">
                    <a:solidFill>
                      <a:prstClr val="black"/>
                    </a:solidFill>
                    <a:latin typeface="+mn-ea"/>
                  </a:rPr>
                  <a:t>，</a:t>
                </a:r>
                <a:r>
                  <a:rPr lang="zh-CN" altLang="en-US" sz="1200" b="1" dirty="0">
                    <a:solidFill>
                      <a:prstClr val="black"/>
                    </a:solidFill>
                    <a:latin typeface="+mn-ea"/>
                  </a:rPr>
                  <a:t>长期趋势</a:t>
                </a:r>
                <a:r>
                  <a:rPr lang="en-US" altLang="zh-CN" sz="1200" b="1" dirty="0">
                    <a:solidFill>
                      <a:prstClr val="black"/>
                    </a:solidFill>
                    <a:latin typeface="+mn-ea"/>
                  </a:rPr>
                  <a:t>(trend)</a:t>
                </a:r>
                <a:r>
                  <a:rPr lang="zh-CN" altLang="en-US" sz="1200" dirty="0">
                    <a:solidFill>
                      <a:prstClr val="black"/>
                    </a:solidFill>
                    <a:latin typeface="+mn-ea"/>
                  </a:rPr>
                  <a:t>设计了多个时间视图。</a:t>
                </a:r>
                <a:endParaRPr lang="en-US" altLang="zh-CN" sz="1200" dirty="0">
                  <a:solidFill>
                    <a:prstClr val="black"/>
                  </a:solidFill>
                  <a:latin typeface="+mn-ea"/>
                </a:endParaRPr>
              </a:p>
              <a:p>
                <a:pPr marL="285750" indent="-285750">
                  <a:lnSpc>
                    <a:spcPct val="130000"/>
                  </a:lnSpc>
                  <a:buFont typeface="Arial" panose="020B0604020202020204" pitchFamily="34" charset="0"/>
                  <a:buChar char="•"/>
                </a:pPr>
                <a:r>
                  <a:rPr lang="zh-CN" altLang="en-US" sz="1200" dirty="0">
                    <a:solidFill>
                      <a:prstClr val="black"/>
                    </a:solidFill>
                    <a:latin typeface="+mn-ea"/>
                  </a:rPr>
                  <a:t>考虑到两种类型的</a:t>
                </a:r>
                <a:r>
                  <a:rPr lang="zh-CN" altLang="en-US" sz="1200" b="1" dirty="0">
                    <a:solidFill>
                      <a:prstClr val="black"/>
                    </a:solidFill>
                    <a:latin typeface="+mn-ea"/>
                  </a:rPr>
                  <a:t>时段（每天和每周）</a:t>
                </a:r>
                <a:r>
                  <a:rPr lang="zh-CN" altLang="en-US" sz="1200" dirty="0">
                    <a:solidFill>
                      <a:prstClr val="black"/>
                    </a:solidFill>
                    <a:latin typeface="+mn-ea"/>
                  </a:rPr>
                  <a:t>和两种类型的</a:t>
                </a:r>
                <a:r>
                  <a:rPr lang="zh-CN" altLang="en-US" sz="1200" b="1" dirty="0">
                    <a:solidFill>
                      <a:prstClr val="black"/>
                    </a:solidFill>
                    <a:latin typeface="+mn-ea"/>
                  </a:rPr>
                  <a:t>趋势（每月和每季度）</a:t>
                </a:r>
                <a:r>
                  <a:rPr lang="zh-CN" altLang="en-US" sz="1200" dirty="0">
                    <a:solidFill>
                      <a:prstClr val="black"/>
                    </a:solidFill>
                    <a:latin typeface="+mn-ea"/>
                  </a:rPr>
                  <a:t>，选择最近</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𝑰</m:t>
                        </m:r>
                      </m:e>
                      <m:sub>
                        <m:r>
                          <a:rPr lang="en-US" altLang="zh-CN" sz="1200" b="1" i="1" smtClean="0">
                            <a:latin typeface="Cambria Math" panose="02040503050406030204" pitchFamily="18" charset="0"/>
                          </a:rPr>
                          <m:t>𝒓</m:t>
                        </m:r>
                      </m:sub>
                    </m:sSub>
                    <m:r>
                      <a:rPr lang="en-US" altLang="zh-CN" sz="1200" i="1">
                        <a:latin typeface="Cambria Math" panose="02040503050406030204" pitchFamily="18" charset="0"/>
                      </a:rPr>
                      <m:t> </m:t>
                    </m:r>
                  </m:oMath>
                </a14:m>
                <a:r>
                  <a:rPr lang="zh-CN" altLang="en-US" sz="1200" dirty="0">
                    <a:solidFill>
                      <a:prstClr val="black"/>
                    </a:solidFill>
                    <a:latin typeface="+mn-ea"/>
                  </a:rPr>
                  <a:t>，每天</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𝑰</m:t>
                        </m:r>
                      </m:e>
                      <m:sub>
                        <m:r>
                          <a:rPr lang="en-US" altLang="zh-CN" sz="1200" b="1" i="1" smtClean="0">
                            <a:latin typeface="Cambria Math" panose="02040503050406030204" pitchFamily="18" charset="0"/>
                          </a:rPr>
                          <m:t>𝒅</m:t>
                        </m:r>
                      </m:sub>
                    </m:sSub>
                    <m:r>
                      <a:rPr lang="en-US" altLang="zh-CN" sz="1200" i="1">
                        <a:latin typeface="Cambria Math" panose="02040503050406030204" pitchFamily="18" charset="0"/>
                      </a:rPr>
                      <m:t> </m:t>
                    </m:r>
                  </m:oMath>
                </a14:m>
                <a:r>
                  <a:rPr lang="zh-CN" altLang="en-US" sz="1200" dirty="0">
                    <a:solidFill>
                      <a:prstClr val="black"/>
                    </a:solidFill>
                    <a:latin typeface="+mn-ea"/>
                  </a:rPr>
                  <a:t>，每周</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𝑰</m:t>
                        </m:r>
                      </m:e>
                      <m:sub>
                        <m:r>
                          <a:rPr lang="en-US" altLang="zh-CN" sz="1200" b="1" i="1" smtClean="0">
                            <a:latin typeface="Cambria Math" panose="02040503050406030204" pitchFamily="18" charset="0"/>
                          </a:rPr>
                          <m:t>𝒘</m:t>
                        </m:r>
                      </m:sub>
                    </m:sSub>
                    <m:r>
                      <a:rPr lang="en-US" altLang="zh-CN" sz="1200" i="1">
                        <a:latin typeface="Cambria Math" panose="02040503050406030204" pitchFamily="18" charset="0"/>
                      </a:rPr>
                      <m:t> </m:t>
                    </m:r>
                  </m:oMath>
                </a14:m>
                <a:r>
                  <a:rPr lang="zh-CN" altLang="en-US" sz="1200" dirty="0">
                    <a:solidFill>
                      <a:prstClr val="black"/>
                    </a:solidFill>
                    <a:latin typeface="+mn-ea"/>
                  </a:rPr>
                  <a:t>，每月</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𝑰</m:t>
                        </m:r>
                      </m:e>
                      <m:sub>
                        <m:r>
                          <a:rPr lang="en-US" altLang="zh-CN" sz="1200" b="1" i="1" smtClean="0">
                            <a:latin typeface="Cambria Math" panose="02040503050406030204" pitchFamily="18" charset="0"/>
                          </a:rPr>
                          <m:t>𝒎</m:t>
                        </m:r>
                      </m:sub>
                    </m:sSub>
                  </m:oMath>
                </a14:m>
                <a:r>
                  <a:rPr lang="zh-CN" altLang="en-US" sz="1200" dirty="0">
                    <a:solidFill>
                      <a:prstClr val="black"/>
                    </a:solidFill>
                    <a:latin typeface="+mn-ea"/>
                  </a:rPr>
                  <a:t>和每季度</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𝑰</m:t>
                        </m:r>
                      </m:e>
                      <m:sub>
                        <m:r>
                          <a:rPr lang="en-US" altLang="zh-CN" sz="1200" b="1" i="1" smtClean="0">
                            <a:latin typeface="Cambria Math" panose="02040503050406030204" pitchFamily="18" charset="0"/>
                          </a:rPr>
                          <m:t>𝒒</m:t>
                        </m:r>
                      </m:sub>
                    </m:sSub>
                  </m:oMath>
                </a14:m>
                <a:r>
                  <a:rPr lang="zh-CN" altLang="en-US" sz="1200" dirty="0">
                    <a:solidFill>
                      <a:prstClr val="black"/>
                    </a:solidFill>
                    <a:latin typeface="+mn-ea"/>
                  </a:rPr>
                  <a:t>的时间步作为关键时间步，以构建五个视图，分别对应</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𝑰</m:t>
                        </m:r>
                      </m:e>
                      <m:sub>
                        <m:r>
                          <a:rPr lang="en-US" altLang="zh-CN" sz="1200" b="1" i="1" smtClean="0">
                            <a:latin typeface="Cambria Math" panose="02040503050406030204" pitchFamily="18" charset="0"/>
                          </a:rPr>
                          <m:t>𝟏</m:t>
                        </m:r>
                      </m:sub>
                    </m:sSub>
                  </m:oMath>
                </a14:m>
                <a:r>
                  <a:rPr lang="zh-CN" altLang="en-US" sz="1200" dirty="0">
                    <a:solidFill>
                      <a:prstClr val="black"/>
                    </a:solidFill>
                    <a:latin typeface="+mn-ea"/>
                  </a:rPr>
                  <a:t>、</a:t>
                </a:r>
                <a:r>
                  <a:rPr lang="en-US" altLang="zh-CN" sz="1200" dirty="0"/>
                  <a:t> </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𝑰</m:t>
                        </m:r>
                      </m:e>
                      <m:sub>
                        <m:r>
                          <a:rPr lang="en-US" altLang="zh-CN" sz="1200" b="1" i="1" smtClean="0">
                            <a:latin typeface="Cambria Math" panose="02040503050406030204" pitchFamily="18" charset="0"/>
                          </a:rPr>
                          <m:t>𝟐</m:t>
                        </m:r>
                      </m:sub>
                    </m:sSub>
                  </m:oMath>
                </a14:m>
                <a:r>
                  <a:rPr lang="zh-CN" altLang="en-US" sz="1200" dirty="0">
                    <a:solidFill>
                      <a:prstClr val="black"/>
                    </a:solidFill>
                    <a:latin typeface="+mn-ea"/>
                  </a:rPr>
                  <a:t>、</a:t>
                </a:r>
                <a:r>
                  <a:rPr lang="en-US" altLang="zh-CN" sz="1200" dirty="0"/>
                  <a:t> </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𝑰</m:t>
                        </m:r>
                      </m:e>
                      <m:sub>
                        <m:r>
                          <a:rPr lang="en-US" altLang="zh-CN" sz="1200" b="1" i="1" smtClean="0">
                            <a:latin typeface="Cambria Math" panose="02040503050406030204" pitchFamily="18" charset="0"/>
                          </a:rPr>
                          <m:t>𝟑</m:t>
                        </m:r>
                      </m:sub>
                    </m:sSub>
                  </m:oMath>
                </a14:m>
                <a:r>
                  <a:rPr lang="zh-CN" altLang="en-US" sz="1200" dirty="0">
                    <a:solidFill>
                      <a:prstClr val="black"/>
                    </a:solidFill>
                    <a:latin typeface="+mn-ea"/>
                  </a:rPr>
                  <a:t>、</a:t>
                </a:r>
                <a:r>
                  <a:rPr lang="en-US" altLang="zh-CN" sz="1200" dirty="0"/>
                  <a:t> </a:t>
                </a:r>
                <a14:m>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𝑰</m:t>
                        </m:r>
                      </m:e>
                      <m:sub>
                        <m:r>
                          <a:rPr lang="en-US" altLang="zh-CN" sz="1200" b="1" i="1" smtClean="0">
                            <a:latin typeface="Cambria Math" panose="02040503050406030204" pitchFamily="18" charset="0"/>
                          </a:rPr>
                          <m:t>𝟒</m:t>
                        </m:r>
                      </m:sub>
                    </m:sSub>
                  </m:oMath>
                </a14:m>
                <a:r>
                  <a:rPr lang="zh-CN" altLang="en-US" sz="1200" dirty="0">
                    <a:solidFill>
                      <a:prstClr val="black"/>
                    </a:solidFill>
                    <a:latin typeface="+mn-ea"/>
                  </a:rPr>
                  <a:t>和</a:t>
                </a:r>
                <a14:m>
                  <m:oMath xmlns:m="http://schemas.openxmlformats.org/officeDocument/2006/math">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𝑰</m:t>
                        </m:r>
                      </m:e>
                      <m:sub>
                        <m:r>
                          <a:rPr lang="en-US" altLang="zh-CN" sz="1200" b="1" i="1" smtClean="0">
                            <a:latin typeface="Cambria Math" panose="02040503050406030204" pitchFamily="18" charset="0"/>
                          </a:rPr>
                          <m:t>𝟓</m:t>
                        </m:r>
                      </m:sub>
                    </m:sSub>
                  </m:oMath>
                </a14:m>
                <a:r>
                  <a:rPr lang="zh-CN" altLang="en-US" sz="1200" dirty="0">
                    <a:solidFill>
                      <a:prstClr val="black"/>
                    </a:solidFill>
                    <a:latin typeface="+mn-ea"/>
                  </a:rPr>
                  <a:t>。</a:t>
                </a:r>
                <a:endParaRPr lang="en-US" altLang="zh-CN" sz="1200" dirty="0">
                  <a:solidFill>
                    <a:prstClr val="black"/>
                  </a:solidFill>
                  <a:latin typeface="+mn-ea"/>
                </a:endParaRPr>
              </a:p>
              <a:p>
                <a:pPr marL="285750" indent="-285750">
                  <a:lnSpc>
                    <a:spcPct val="130000"/>
                  </a:lnSpc>
                  <a:buFont typeface="Arial" panose="020B0604020202020204" pitchFamily="34" charset="0"/>
                  <a:buChar char="•"/>
                </a:pPr>
                <a:r>
                  <a:rPr lang="zh-CN" altLang="en-US" sz="1200" b="1" dirty="0">
                    <a:solidFill>
                      <a:prstClr val="black"/>
                    </a:solidFill>
                    <a:latin typeface="+mn-ea"/>
                  </a:rPr>
                  <a:t>相当于从时间维的角度提取历史人流变化特征</a:t>
                </a:r>
              </a:p>
            </p:txBody>
          </p:sp>
        </mc:Choice>
        <mc:Fallback xmlns="">
          <p:sp>
            <p:nvSpPr>
              <p:cNvPr id="31" name="矩形 30">
                <a:extLst>
                  <a:ext uri="{FF2B5EF4-FFF2-40B4-BE49-F238E27FC236}">
                    <a16:creationId xmlns:a16="http://schemas.microsoft.com/office/drawing/2014/main" id="{2FD276B4-AF41-4857-B7B3-6877F8ED53A4}"/>
                  </a:ext>
                </a:extLst>
              </p:cNvPr>
              <p:cNvSpPr>
                <a:spLocks noRot="1" noChangeAspect="1" noMove="1" noResize="1" noEditPoints="1" noAdjustHandles="1" noChangeArrowheads="1" noChangeShapeType="1" noTextEdit="1"/>
              </p:cNvSpPr>
              <p:nvPr/>
            </p:nvSpPr>
            <p:spPr>
              <a:xfrm>
                <a:off x="7684814" y="3952738"/>
                <a:ext cx="4192861" cy="1771062"/>
              </a:xfrm>
              <a:prstGeom prst="rect">
                <a:avLst/>
              </a:prstGeom>
              <a:blipFill>
                <a:blip r:embed="rId5"/>
                <a:stretch>
                  <a:fillRect r="-3785" b="-17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33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2"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6341448" cy="401200"/>
          </a:xfrm>
        </p:spPr>
        <p:txBody>
          <a:bodyPr/>
          <a:lstStyle/>
          <a:p>
            <a:r>
              <a:rPr lang="zh-CN" altLang="en-US" dirty="0"/>
              <a:t>特征嵌入</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19</a:t>
            </a:fld>
            <a:endParaRPr lang="zh-CN" altLang="en-US" dirty="0"/>
          </a:p>
        </p:txBody>
      </p:sp>
      <p:sp>
        <p:nvSpPr>
          <p:cNvPr id="20" name="矩形 19">
            <a:extLst>
              <a:ext uri="{FF2B5EF4-FFF2-40B4-BE49-F238E27FC236}">
                <a16:creationId xmlns:a16="http://schemas.microsoft.com/office/drawing/2014/main" id="{2C8AC0F0-4491-470E-B13B-E07EE23DEDE3}"/>
              </a:ext>
            </a:extLst>
          </p:cNvPr>
          <p:cNvSpPr/>
          <p:nvPr/>
        </p:nvSpPr>
        <p:spPr>
          <a:xfrm>
            <a:off x="4633620" y="1134833"/>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1" name="文本占位符 8">
            <a:extLst>
              <a:ext uri="{FF2B5EF4-FFF2-40B4-BE49-F238E27FC236}">
                <a16:creationId xmlns:a16="http://schemas.microsoft.com/office/drawing/2014/main" id="{A2FA92F3-C518-46E7-964F-872CB22C085C}"/>
              </a:ext>
            </a:extLst>
          </p:cNvPr>
          <p:cNvSpPr txBox="1">
            <a:spLocks/>
          </p:cNvSpPr>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chemeClr val="accent6">
                    <a:lumMod val="50000"/>
                  </a:schemeClr>
                </a:solidFill>
              </a:rPr>
              <a:t>特征抽取</a:t>
            </a:r>
          </a:p>
        </p:txBody>
      </p:sp>
      <p:pic>
        <p:nvPicPr>
          <p:cNvPr id="3" name="图片 2">
            <a:extLst>
              <a:ext uri="{FF2B5EF4-FFF2-40B4-BE49-F238E27FC236}">
                <a16:creationId xmlns:a16="http://schemas.microsoft.com/office/drawing/2014/main" id="{16D8F938-F768-4E56-907E-C6820BA70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6" y="1566314"/>
            <a:ext cx="5153744" cy="4105848"/>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24B729B-8214-45A2-ADC2-EAA9823B9166}"/>
                  </a:ext>
                </a:extLst>
              </p:cNvPr>
              <p:cNvSpPr/>
              <p:nvPr/>
            </p:nvSpPr>
            <p:spPr>
              <a:xfrm>
                <a:off x="5558196" y="1481912"/>
                <a:ext cx="6452827" cy="338554"/>
              </a:xfrm>
              <a:prstGeom prst="rect">
                <a:avLst/>
              </a:prstGeom>
            </p:spPr>
            <p:txBody>
              <a:bodyPr wrap="square">
                <a:spAutoFit/>
              </a:bodyPr>
              <a:lstStyle/>
              <a:p>
                <a:r>
                  <a:rPr lang="zh-CN" altLang="en-US" sz="1600" dirty="0">
                    <a:latin typeface="+mn-ea"/>
                  </a:rPr>
                  <a:t>使用两个</a:t>
                </a:r>
                <a14:m>
                  <m:oMath xmlns:m="http://schemas.openxmlformats.org/officeDocument/2006/math">
                    <m:r>
                      <a:rPr lang="en-US" altLang="zh-CN" sz="1600" i="1" dirty="0" smtClean="0">
                        <a:latin typeface="Cambria Math" panose="02040503050406030204" pitchFamily="18" charset="0"/>
                      </a:rPr>
                      <m:t>𝐹𝑁𝑁</m:t>
                    </m:r>
                  </m:oMath>
                </a14:m>
                <a:r>
                  <a:rPr lang="zh-CN" altLang="en-US" sz="1600" dirty="0">
                    <a:latin typeface="+mn-ea"/>
                  </a:rPr>
                  <a:t>分别捕获外部视图和元视图的影响，输出为</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smtClean="0">
                            <a:latin typeface="Cambria Math" panose="02040503050406030204" pitchFamily="18" charset="0"/>
                          </a:rPr>
                          <m:t>𝑶</m:t>
                        </m:r>
                      </m:e>
                      <m:sub>
                        <m:r>
                          <a:rPr lang="en-US" altLang="zh-CN" sz="1600" b="1" i="1">
                            <a:latin typeface="Cambria Math" panose="02040503050406030204" pitchFamily="18" charset="0"/>
                          </a:rPr>
                          <m:t>𝒆𝒙𝒕</m:t>
                        </m:r>
                      </m:sub>
                    </m:sSub>
                  </m:oMath>
                </a14:m>
                <a:r>
                  <a:rPr lang="zh-CN" altLang="en-US" sz="1600" dirty="0">
                    <a:latin typeface="+mn-ea"/>
                  </a:rPr>
                  <a:t>和</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smtClean="0">
                            <a:latin typeface="Cambria Math" panose="02040503050406030204" pitchFamily="18" charset="0"/>
                          </a:rPr>
                          <m:t>𝑶</m:t>
                        </m:r>
                      </m:e>
                      <m:sub>
                        <m:r>
                          <a:rPr lang="en-US" altLang="zh-CN" sz="1600" b="1" i="1">
                            <a:latin typeface="Cambria Math" panose="02040503050406030204" pitchFamily="18" charset="0"/>
                          </a:rPr>
                          <m:t>𝒎𝒆𝒕𝒂</m:t>
                        </m:r>
                      </m:sub>
                    </m:sSub>
                    <m:r>
                      <a:rPr lang="en-US" altLang="zh-CN" sz="1600" b="1" i="1">
                        <a:latin typeface="Cambria Math" panose="02040503050406030204" pitchFamily="18" charset="0"/>
                      </a:rPr>
                      <m:t> </m:t>
                    </m:r>
                  </m:oMath>
                </a14:m>
                <a:r>
                  <a:rPr lang="zh-CN" altLang="en-US" sz="1600" dirty="0">
                    <a:latin typeface="+mn-ea"/>
                  </a:rPr>
                  <a:t>。 </a:t>
                </a:r>
              </a:p>
            </p:txBody>
          </p:sp>
        </mc:Choice>
        <mc:Fallback xmlns="">
          <p:sp>
            <p:nvSpPr>
              <p:cNvPr id="4" name="矩形 3">
                <a:extLst>
                  <a:ext uri="{FF2B5EF4-FFF2-40B4-BE49-F238E27FC236}">
                    <a16:creationId xmlns:a16="http://schemas.microsoft.com/office/drawing/2014/main" id="{D24B729B-8214-45A2-ADC2-EAA9823B9166}"/>
                  </a:ext>
                </a:extLst>
              </p:cNvPr>
              <p:cNvSpPr>
                <a:spLocks noRot="1" noChangeAspect="1" noMove="1" noResize="1" noEditPoints="1" noAdjustHandles="1" noChangeArrowheads="1" noChangeShapeType="1" noTextEdit="1"/>
              </p:cNvSpPr>
              <p:nvPr/>
            </p:nvSpPr>
            <p:spPr>
              <a:xfrm>
                <a:off x="5558196" y="1481912"/>
                <a:ext cx="6452827" cy="338554"/>
              </a:xfrm>
              <a:prstGeom prst="rect">
                <a:avLst/>
              </a:prstGeom>
              <a:blipFill>
                <a:blip r:embed="rId4"/>
                <a:stretch>
                  <a:fillRect l="-567" t="-5357" r="-3592"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C9DD0F1-BB4B-4840-952C-D188BED255FE}"/>
                  </a:ext>
                </a:extLst>
              </p:cNvPr>
              <p:cNvSpPr/>
              <p:nvPr/>
            </p:nvSpPr>
            <p:spPr>
              <a:xfrm>
                <a:off x="5558196" y="1886408"/>
                <a:ext cx="6452828" cy="590354"/>
              </a:xfrm>
              <a:prstGeom prst="rect">
                <a:avLst/>
              </a:prstGeom>
            </p:spPr>
            <p:txBody>
              <a:bodyPr wrap="square">
                <a:spAutoFit/>
              </a:bodyPr>
              <a:lstStyle/>
              <a:p>
                <a:r>
                  <a:rPr lang="zh-CN" altLang="en-US" sz="1600" dirty="0">
                    <a:latin typeface="+mn-ea"/>
                  </a:rPr>
                  <a:t>对于每个时间视图，</a:t>
                </a:r>
                <a14:m>
                  <m:oMath xmlns:m="http://schemas.openxmlformats.org/officeDocument/2006/math">
                    <m:r>
                      <a:rPr lang="en-US" altLang="zh-CN" sz="1600" i="1" dirty="0" smtClean="0">
                        <a:latin typeface="Cambria Math" panose="02040503050406030204" pitchFamily="18" charset="0"/>
                      </a:rPr>
                      <m:t>𝐺𝐶𝑁</m:t>
                    </m:r>
                  </m:oMath>
                </a14:m>
                <a:r>
                  <a:rPr lang="zh-CN" altLang="en-US" sz="1600" dirty="0">
                    <a:latin typeface="+mn-ea"/>
                  </a:rPr>
                  <a:t>利用不同时间步长下</a:t>
                </a:r>
                <a:r>
                  <a:rPr lang="en-US" altLang="zh-CN" sz="1600" dirty="0">
                    <a:latin typeface="+mn-ea"/>
                  </a:rPr>
                  <a:t>STG</a:t>
                </a:r>
                <a:r>
                  <a:rPr lang="zh-CN" altLang="en-US" sz="1600" dirty="0">
                    <a:latin typeface="+mn-ea"/>
                  </a:rPr>
                  <a:t>内节点流量（即</a:t>
                </a:r>
                <a14:m>
                  <m:oMath xmlns:m="http://schemas.openxmlformats.org/officeDocument/2006/math">
                    <m:r>
                      <a:rPr lang="en-US" altLang="zh-CN" sz="1600" b="1" i="1">
                        <a:latin typeface="Cambria Math" panose="02040503050406030204" pitchFamily="18" charset="0"/>
                      </a:rPr>
                      <m:t>𝑪</m:t>
                    </m:r>
                    <m:r>
                      <a:rPr lang="en-US" altLang="zh-CN" sz="1600" b="1" i="1">
                        <a:latin typeface="Cambria Math" panose="02040503050406030204" pitchFamily="18" charset="0"/>
                      </a:rPr>
                      <m:t> </m:t>
                    </m:r>
                  </m:oMath>
                </a14:m>
                <a:r>
                  <a:rPr lang="zh-CN" altLang="en-US" sz="1600" dirty="0">
                    <a:latin typeface="+mn-ea"/>
                  </a:rPr>
                  <a:t>个属性）的隐含变化信息，五个</a:t>
                </a:r>
                <a14:m>
                  <m:oMath xmlns:m="http://schemas.openxmlformats.org/officeDocument/2006/math">
                    <m:r>
                      <a:rPr lang="en-US" altLang="zh-CN" sz="1600" i="1" dirty="0" smtClean="0">
                        <a:latin typeface="Cambria Math" panose="02040503050406030204" pitchFamily="18" charset="0"/>
                      </a:rPr>
                      <m:t>𝐺𝐶𝑁</m:t>
                    </m:r>
                  </m:oMath>
                </a14:m>
                <a:r>
                  <a:rPr lang="zh-CN" altLang="en-US" sz="1600" dirty="0">
                    <a:latin typeface="+mn-ea"/>
                  </a:rPr>
                  <a:t>的对应输出表示为</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𝑶</m:t>
                        </m:r>
                      </m:e>
                      <m:sub>
                        <m:r>
                          <a:rPr lang="en-US" altLang="zh-CN" sz="1600" b="1" i="1" smtClean="0">
                            <a:latin typeface="Cambria Math" panose="02040503050406030204" pitchFamily="18" charset="0"/>
                          </a:rPr>
                          <m:t>𝟏</m:t>
                        </m:r>
                      </m:sub>
                    </m:sSub>
                    <m:r>
                      <a:rPr lang="en-US" altLang="zh-CN" sz="1600" b="1" i="1">
                        <a:latin typeface="Cambria Math" panose="02040503050406030204" pitchFamily="18" charset="0"/>
                      </a:rPr>
                      <m:t> </m:t>
                    </m:r>
                    <m:r>
                      <a:rPr lang="en-US" altLang="zh-CN" sz="1600" b="0" i="0" smtClean="0">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𝑶</m:t>
                        </m:r>
                      </m:e>
                      <m:sub>
                        <m:r>
                          <a:rPr lang="en-US" altLang="zh-CN" sz="1600" b="1" i="1" smtClean="0">
                            <a:latin typeface="Cambria Math" panose="02040503050406030204" pitchFamily="18" charset="0"/>
                          </a:rPr>
                          <m:t>𝟓</m:t>
                        </m:r>
                      </m:sub>
                    </m:sSub>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𝑹</m:t>
                        </m:r>
                      </m:e>
                      <m:sup>
                        <m:r>
                          <a:rPr lang="en-US" altLang="zh-CN" sz="1600" b="1" i="1" smtClean="0">
                            <a:latin typeface="Cambria Math" panose="02040503050406030204" pitchFamily="18" charset="0"/>
                          </a:rPr>
                          <m:t>𝑵</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𝑪</m:t>
                        </m:r>
                      </m:sup>
                    </m:sSup>
                  </m:oMath>
                </a14:m>
                <a:r>
                  <a:rPr lang="zh-CN" altLang="en-US" sz="1600" dirty="0">
                    <a:latin typeface="+mn-ea"/>
                  </a:rPr>
                  <a:t>。</a:t>
                </a:r>
              </a:p>
            </p:txBody>
          </p:sp>
        </mc:Choice>
        <mc:Fallback xmlns="">
          <p:sp>
            <p:nvSpPr>
              <p:cNvPr id="5" name="矩形 4">
                <a:extLst>
                  <a:ext uri="{FF2B5EF4-FFF2-40B4-BE49-F238E27FC236}">
                    <a16:creationId xmlns:a16="http://schemas.microsoft.com/office/drawing/2014/main" id="{1C9DD0F1-BB4B-4840-952C-D188BED255FE}"/>
                  </a:ext>
                </a:extLst>
              </p:cNvPr>
              <p:cNvSpPr>
                <a:spLocks noRot="1" noChangeAspect="1" noMove="1" noResize="1" noEditPoints="1" noAdjustHandles="1" noChangeArrowheads="1" noChangeShapeType="1" noTextEdit="1"/>
              </p:cNvSpPr>
              <p:nvPr/>
            </p:nvSpPr>
            <p:spPr>
              <a:xfrm>
                <a:off x="5558196" y="1886408"/>
                <a:ext cx="6452828" cy="590354"/>
              </a:xfrm>
              <a:prstGeom prst="rect">
                <a:avLst/>
              </a:prstGeom>
              <a:blipFill>
                <a:blip r:embed="rId5"/>
                <a:stretch>
                  <a:fillRect l="-567" t="-3093" r="-3592" b="-123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4B6D3F9-05E0-4C61-90D9-7DBD05EABD6C}"/>
                  </a:ext>
                </a:extLst>
              </p:cNvPr>
              <p:cNvSpPr/>
              <p:nvPr/>
            </p:nvSpPr>
            <p:spPr>
              <a:xfrm>
                <a:off x="5558196" y="4030737"/>
                <a:ext cx="6376628" cy="707053"/>
              </a:xfrm>
              <a:prstGeom prst="rect">
                <a:avLst/>
              </a:prstGeom>
            </p:spPr>
            <p:txBody>
              <a:bodyPr wrap="square">
                <a:spAutoFit/>
              </a:bodyPr>
              <a:lstStyle/>
              <a:p>
                <a:r>
                  <a:rPr lang="zh-CN" altLang="en-US" sz="1600" dirty="0">
                    <a:latin typeface="+mn-ea"/>
                  </a:rPr>
                  <a:t>用</a:t>
                </a:r>
                <a14:m>
                  <m:oMath xmlns:m="http://schemas.openxmlformats.org/officeDocument/2006/math">
                    <m:r>
                      <a:rPr lang="en-US" altLang="zh-CN" sz="1600" i="1" dirty="0" smtClean="0">
                        <a:latin typeface="Cambria Math" panose="02040503050406030204" pitchFamily="18" charset="0"/>
                      </a:rPr>
                      <m:t>𝑅𝑁𝑁</m:t>
                    </m:r>
                  </m:oMath>
                </a14:m>
                <a:r>
                  <a:rPr lang="zh-CN" altLang="en-US" sz="1600" dirty="0">
                    <a:latin typeface="+mn-ea"/>
                  </a:rPr>
                  <a:t>来学习时变特征的复杂度为：</a:t>
                </a:r>
                <a:r>
                  <a:rPr lang="en-US" altLang="zh-CN" sz="1600" dirty="0">
                    <a:latin typeface="+mn-ea"/>
                  </a:rPr>
                  <a:t> </a:t>
                </a:r>
              </a:p>
              <a:p>
                <a:pPr/>
                <a14:m>
                  <m:oMathPara xmlns:m="http://schemas.openxmlformats.org/officeDocument/2006/math">
                    <m:oMathParaPr>
                      <m:jc m:val="left"/>
                    </m:oMathParaPr>
                    <m:oMath xmlns:m="http://schemas.openxmlformats.org/officeDocument/2006/math">
                      <m:r>
                        <a:rPr lang="en-US" altLang="zh-CN" sz="1600" b="1" i="1">
                          <a:latin typeface="Cambria Math" panose="02040503050406030204" pitchFamily="18" charset="0"/>
                        </a:rPr>
                        <m:t>𝑶</m:t>
                      </m:r>
                      <m:d>
                        <m:dPr>
                          <m:ctrlPr>
                            <a:rPr lang="en-US" altLang="zh-CN" sz="1600" b="1" i="1">
                              <a:latin typeface="Cambria Math" panose="02040503050406030204" pitchFamily="18" charset="0"/>
                            </a:rPr>
                          </m:ctrlPr>
                        </m:dPr>
                        <m:e>
                          <m:r>
                            <a:rPr lang="en-US" altLang="zh-CN" sz="1600" b="1" i="1">
                              <a:latin typeface="Cambria Math" panose="02040503050406030204" pitchFamily="18" charset="0"/>
                            </a:rPr>
                            <m:t>𝒎𝒂𝒙</m:t>
                          </m:r>
                          <m:d>
                            <m:dPr>
                              <m:ctrlPr>
                                <a:rPr lang="en-US" altLang="zh-CN" sz="1600" b="1" i="1">
                                  <a:latin typeface="Cambria Math" panose="02040503050406030204" pitchFamily="18" charset="0"/>
                                </a:rPr>
                              </m:ctrlPr>
                            </m:dPr>
                            <m:e>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𝑰</m:t>
                                  </m:r>
                                </m:e>
                                <m:sub>
                                  <m:r>
                                    <a:rPr lang="en-US" altLang="zh-CN" sz="1600" b="1" i="1">
                                      <a:latin typeface="Cambria Math" panose="02040503050406030204" pitchFamily="18" charset="0"/>
                                    </a:rPr>
                                    <m:t>𝒓</m:t>
                                  </m:r>
                                </m:sub>
                              </m:sSub>
                              <m:r>
                                <a:rPr lang="en-US" altLang="zh-CN" sz="1600" b="1"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𝑰</m:t>
                                  </m:r>
                                </m:e>
                                <m:sub>
                                  <m:r>
                                    <a:rPr lang="en-US" altLang="zh-CN" sz="1600" b="1" i="1">
                                      <a:latin typeface="Cambria Math" panose="02040503050406030204" pitchFamily="18" charset="0"/>
                                    </a:rPr>
                                    <m:t>𝒅</m:t>
                                  </m:r>
                                </m:sub>
                              </m:sSub>
                              <m:r>
                                <a:rPr lang="en-US" altLang="zh-CN" sz="1600" b="1"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𝒑</m:t>
                                  </m:r>
                                </m:e>
                                <m:sub>
                                  <m:r>
                                    <a:rPr lang="en-US" altLang="zh-CN" sz="1600" b="1" i="1">
                                      <a:latin typeface="Cambria Math" panose="02040503050406030204" pitchFamily="18" charset="0"/>
                                    </a:rPr>
                                    <m:t>𝒅</m:t>
                                  </m:r>
                                </m:sub>
                              </m:sSub>
                              <m:r>
                                <a:rPr lang="en-US" altLang="zh-CN" sz="1600" b="1"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𝑰</m:t>
                                  </m:r>
                                </m:e>
                                <m:sub>
                                  <m:r>
                                    <a:rPr lang="en-US" altLang="zh-CN" sz="1600" b="1" i="1">
                                      <a:latin typeface="Cambria Math" panose="02040503050406030204" pitchFamily="18" charset="0"/>
                                    </a:rPr>
                                    <m:t>𝒘</m:t>
                                  </m:r>
                                </m:sub>
                              </m:sSub>
                              <m:r>
                                <a:rPr lang="en-US" altLang="zh-CN" sz="1600" b="1"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𝒑</m:t>
                                  </m:r>
                                </m:e>
                                <m:sub>
                                  <m:r>
                                    <a:rPr lang="en-US" altLang="zh-CN" sz="1600" b="1" i="1">
                                      <a:latin typeface="Cambria Math" panose="02040503050406030204" pitchFamily="18" charset="0"/>
                                    </a:rPr>
                                    <m:t>𝒘</m:t>
                                  </m:r>
                                </m:sub>
                              </m:sSub>
                              <m:r>
                                <a:rPr lang="en-US" altLang="zh-CN" sz="1600" b="1"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𝑰</m:t>
                                  </m:r>
                                </m:e>
                                <m:sub>
                                  <m:r>
                                    <a:rPr lang="en-US" altLang="zh-CN" sz="1600" b="1" i="1">
                                      <a:latin typeface="Cambria Math" panose="02040503050406030204" pitchFamily="18" charset="0"/>
                                    </a:rPr>
                                    <m:t>𝒎</m:t>
                                  </m:r>
                                </m:sub>
                              </m:sSub>
                              <m:r>
                                <a:rPr lang="en-US" altLang="zh-CN" sz="1600" b="1"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𝒑</m:t>
                                  </m:r>
                                </m:e>
                                <m:sub>
                                  <m:r>
                                    <a:rPr lang="en-US" altLang="zh-CN" sz="1600" b="1" i="1">
                                      <a:latin typeface="Cambria Math" panose="02040503050406030204" pitchFamily="18" charset="0"/>
                                    </a:rPr>
                                    <m:t>𝒎</m:t>
                                  </m:r>
                                </m:sub>
                              </m:sSub>
                              <m:r>
                                <a:rPr lang="en-US" altLang="zh-CN" sz="1600" b="1"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𝑰</m:t>
                                  </m:r>
                                </m:e>
                                <m:sub>
                                  <m:r>
                                    <a:rPr lang="en-US" altLang="zh-CN" sz="1600" b="1" i="1">
                                      <a:latin typeface="Cambria Math" panose="02040503050406030204" pitchFamily="18" charset="0"/>
                                    </a:rPr>
                                    <m:t>𝒒</m:t>
                                  </m:r>
                                </m:sub>
                              </m:sSub>
                              <m:r>
                                <a:rPr lang="en-US" altLang="zh-CN" sz="1600" b="1"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𝒑</m:t>
                                  </m:r>
                                </m:e>
                                <m:sub>
                                  <m:r>
                                    <a:rPr lang="en-US" altLang="zh-CN" sz="1600" b="1" i="1">
                                      <a:latin typeface="Cambria Math" panose="02040503050406030204" pitchFamily="18" charset="0"/>
                                    </a:rPr>
                                    <m:t>𝒒</m:t>
                                  </m:r>
                                </m:sub>
                              </m:sSub>
                            </m:e>
                          </m:d>
                        </m:e>
                      </m:d>
                      <m:r>
                        <a:rPr lang="en-US" altLang="zh-CN" sz="1600" b="1" i="1">
                          <a:latin typeface="Cambria Math" panose="02040503050406030204" pitchFamily="18" charset="0"/>
                        </a:rPr>
                        <m:t>=</m:t>
                      </m:r>
                      <m:r>
                        <a:rPr lang="en-US" altLang="zh-CN" sz="1600" b="1" i="1">
                          <a:latin typeface="Cambria Math" panose="02040503050406030204" pitchFamily="18" charset="0"/>
                        </a:rPr>
                        <m:t>𝑶</m:t>
                      </m:r>
                      <m:d>
                        <m:dPr>
                          <m:ctrlPr>
                            <a:rPr lang="en-US" altLang="zh-CN" sz="1600" b="1" i="1">
                              <a:latin typeface="Cambria Math" panose="02040503050406030204" pitchFamily="18" charset="0"/>
                            </a:rPr>
                          </m:ctrlPr>
                        </m:dPr>
                        <m:e>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𝑰</m:t>
                              </m:r>
                            </m:e>
                            <m:sub>
                              <m:r>
                                <a:rPr lang="en-US" altLang="zh-CN" sz="1600" b="1" i="1">
                                  <a:latin typeface="Cambria Math" panose="02040503050406030204" pitchFamily="18" charset="0"/>
                                </a:rPr>
                                <m:t>𝒒</m:t>
                              </m:r>
                            </m:sub>
                          </m:sSub>
                          <m:r>
                            <a:rPr lang="en-US" altLang="zh-CN" sz="1600" b="1"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𝒑</m:t>
                              </m:r>
                            </m:e>
                            <m:sub>
                              <m:r>
                                <a:rPr lang="en-US" altLang="zh-CN" sz="1600" b="1" i="1">
                                  <a:latin typeface="Cambria Math" panose="02040503050406030204" pitchFamily="18" charset="0"/>
                                </a:rPr>
                                <m:t>𝒒</m:t>
                              </m:r>
                            </m:sub>
                          </m:sSub>
                        </m:e>
                      </m:d>
                    </m:oMath>
                  </m:oMathPara>
                </a14:m>
                <a:endParaRPr lang="en-US" altLang="zh-CN" sz="1600" b="1" dirty="0">
                  <a:latin typeface="+mn-ea"/>
                </a:endParaRPr>
              </a:p>
            </p:txBody>
          </p:sp>
        </mc:Choice>
        <mc:Fallback xmlns="">
          <p:sp>
            <p:nvSpPr>
              <p:cNvPr id="12" name="矩形 11">
                <a:extLst>
                  <a:ext uri="{FF2B5EF4-FFF2-40B4-BE49-F238E27FC236}">
                    <a16:creationId xmlns:a16="http://schemas.microsoft.com/office/drawing/2014/main" id="{04B6D3F9-05E0-4C61-90D9-7DBD05EABD6C}"/>
                  </a:ext>
                </a:extLst>
              </p:cNvPr>
              <p:cNvSpPr>
                <a:spLocks noRot="1" noChangeAspect="1" noMove="1" noResize="1" noEditPoints="1" noAdjustHandles="1" noChangeArrowheads="1" noChangeShapeType="1" noTextEdit="1"/>
              </p:cNvSpPr>
              <p:nvPr/>
            </p:nvSpPr>
            <p:spPr>
              <a:xfrm>
                <a:off x="5558196" y="4030737"/>
                <a:ext cx="6376628" cy="707053"/>
              </a:xfrm>
              <a:prstGeom prst="rect">
                <a:avLst/>
              </a:prstGeom>
              <a:blipFill>
                <a:blip r:embed="rId6"/>
                <a:stretch>
                  <a:fillRect l="-574" t="-2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7B004BE-B850-43F8-920C-4B192A4B4499}"/>
                  </a:ext>
                </a:extLst>
              </p:cNvPr>
              <p:cNvSpPr/>
              <p:nvPr/>
            </p:nvSpPr>
            <p:spPr>
              <a:xfrm>
                <a:off x="2124879" y="5792707"/>
                <a:ext cx="8528983" cy="753220"/>
              </a:xfrm>
              <a:prstGeom prst="rect">
                <a:avLst/>
              </a:prstGeom>
              <a:solidFill>
                <a:srgbClr val="445437"/>
              </a:solidFill>
              <a:ln cap="rnd">
                <a:noFill/>
              </a:ln>
            </p:spPr>
            <p:style>
              <a:lnRef idx="2">
                <a:schemeClr val="accent6">
                  <a:shade val="50000"/>
                </a:schemeClr>
              </a:lnRef>
              <a:fillRef idx="1">
                <a:schemeClr val="accent6"/>
              </a:fillRef>
              <a:effectRef idx="0">
                <a:schemeClr val="accent6"/>
              </a:effectRef>
              <a:fontRef idx="minor">
                <a:schemeClr val="lt1"/>
              </a:fontRef>
            </p:style>
            <p:txBody>
              <a:bodyPr wrap="square" anchor="ctr" anchorCtr="0">
                <a:spAutoFit/>
              </a:bodyPr>
              <a:lstStyle/>
              <a:p>
                <a:pPr algn="ctr">
                  <a:lnSpc>
                    <a:spcPct val="125000"/>
                  </a:lnSpc>
                </a:pPr>
                <a:r>
                  <a:rPr lang="zh-CN" altLang="en-US" b="1" dirty="0">
                    <a:solidFill>
                      <a:schemeClr val="bg1"/>
                    </a:solidFill>
                    <a:latin typeface="+mn-ea"/>
                  </a:rPr>
                  <a:t>假设</a:t>
                </a:r>
                <a14:m>
                  <m:oMath xmlns:m="http://schemas.openxmlformats.org/officeDocument/2006/math">
                    <m:sSub>
                      <m:sSubPr>
                        <m:ctrlPr>
                          <a:rPr lang="en-US" altLang="zh-CN" b="1" i="1">
                            <a:solidFill>
                              <a:schemeClr val="bg1"/>
                            </a:solidFill>
                            <a:latin typeface="Cambria Math" panose="02040503050406030204" pitchFamily="18" charset="0"/>
                          </a:rPr>
                        </m:ctrlPr>
                      </m:sSubPr>
                      <m:e>
                        <m:r>
                          <a:rPr lang="en-US" altLang="zh-CN" b="1">
                            <a:solidFill>
                              <a:schemeClr val="bg1"/>
                            </a:solidFill>
                            <a:latin typeface="Cambria Math" panose="02040503050406030204" pitchFamily="18" charset="0"/>
                          </a:rPr>
                          <m:t>𝑰</m:t>
                        </m:r>
                      </m:e>
                      <m:sub>
                        <m:r>
                          <a:rPr lang="en-US" altLang="zh-CN" b="1" smtClean="0">
                            <a:solidFill>
                              <a:schemeClr val="bg1"/>
                            </a:solidFill>
                            <a:latin typeface="Cambria Math" panose="02040503050406030204" pitchFamily="18" charset="0"/>
                          </a:rPr>
                          <m:t>𝒙</m:t>
                        </m:r>
                      </m:sub>
                    </m:sSub>
                  </m:oMath>
                </a14:m>
                <a:r>
                  <a:rPr lang="zh-CN" altLang="en-US" b="1" dirty="0">
                    <a:solidFill>
                      <a:schemeClr val="bg1"/>
                    </a:solidFill>
                    <a:latin typeface="+mn-ea"/>
                  </a:rPr>
                  <a:t>的序列为</a:t>
                </a:r>
                <a:r>
                  <a:rPr lang="en-US" altLang="zh-CN" b="1" dirty="0">
                    <a:solidFill>
                      <a:schemeClr val="bg1"/>
                    </a:solidFill>
                    <a:latin typeface="+mn-ea"/>
                  </a:rPr>
                  <a:t>3</a:t>
                </a:r>
                <a:r>
                  <a:rPr lang="zh-CN" altLang="en-US" b="1" dirty="0">
                    <a:solidFill>
                      <a:schemeClr val="bg1"/>
                    </a:solidFill>
                    <a:latin typeface="+mn-ea"/>
                  </a:rPr>
                  <a:t>，那么总共需要</a:t>
                </a:r>
                <a:r>
                  <a:rPr lang="en-US" altLang="zh-CN" b="1" dirty="0">
                    <a:solidFill>
                      <a:srgbClr val="FFCC00"/>
                    </a:solidFill>
                    <a:latin typeface="+mn-ea"/>
                  </a:rPr>
                  <a:t>15</a:t>
                </a:r>
                <a:r>
                  <a:rPr lang="zh-CN" altLang="en-US" b="1" dirty="0">
                    <a:solidFill>
                      <a:srgbClr val="FFCC00"/>
                    </a:solidFill>
                    <a:latin typeface="+mn-ea"/>
                  </a:rPr>
                  <a:t>帧</a:t>
                </a:r>
                <a:r>
                  <a:rPr lang="zh-CN" altLang="en-US" b="1" dirty="0">
                    <a:solidFill>
                      <a:schemeClr val="bg1"/>
                    </a:solidFill>
                    <a:latin typeface="+mn-ea"/>
                  </a:rPr>
                  <a:t>，对比之前的</a:t>
                </a:r>
                <a:r>
                  <a:rPr lang="en-US" altLang="zh-CN" b="1" dirty="0">
                    <a:solidFill>
                      <a:srgbClr val="FFCC00"/>
                    </a:solidFill>
                    <a:latin typeface="+mn-ea"/>
                  </a:rPr>
                  <a:t>6480</a:t>
                </a:r>
                <a:r>
                  <a:rPr lang="zh-CN" altLang="en-US" b="1" dirty="0">
                    <a:solidFill>
                      <a:srgbClr val="FFCC00"/>
                    </a:solidFill>
                    <a:latin typeface="+mn-ea"/>
                  </a:rPr>
                  <a:t>帧</a:t>
                </a:r>
                <a:r>
                  <a:rPr lang="zh-CN" altLang="en-US" b="1" dirty="0">
                    <a:solidFill>
                      <a:schemeClr val="bg1"/>
                    </a:solidFill>
                    <a:latin typeface="+mn-ea"/>
                  </a:rPr>
                  <a:t>，实际上就是通过设置不同的时间步长实现采样，降低模型复杂度。</a:t>
                </a:r>
              </a:p>
            </p:txBody>
          </p:sp>
        </mc:Choice>
        <mc:Fallback xmlns="">
          <p:sp>
            <p:nvSpPr>
              <p:cNvPr id="6" name="矩形 5">
                <a:extLst>
                  <a:ext uri="{FF2B5EF4-FFF2-40B4-BE49-F238E27FC236}">
                    <a16:creationId xmlns:a16="http://schemas.microsoft.com/office/drawing/2014/main" id="{47B004BE-B850-43F8-920C-4B192A4B4499}"/>
                  </a:ext>
                </a:extLst>
              </p:cNvPr>
              <p:cNvSpPr>
                <a:spLocks noRot="1" noChangeAspect="1" noMove="1" noResize="1" noEditPoints="1" noAdjustHandles="1" noChangeArrowheads="1" noChangeShapeType="1" noTextEdit="1"/>
              </p:cNvSpPr>
              <p:nvPr/>
            </p:nvSpPr>
            <p:spPr>
              <a:xfrm>
                <a:off x="2124879" y="5792707"/>
                <a:ext cx="8528983" cy="753220"/>
              </a:xfrm>
              <a:prstGeom prst="rect">
                <a:avLst/>
              </a:prstGeom>
              <a:blipFill>
                <a:blip r:embed="rId7"/>
                <a:stretch>
                  <a:fillRect l="-429" r="-286" b="-12097"/>
                </a:stretch>
              </a:blipFill>
              <a:ln cap="rnd">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FF42023-59FC-4564-97DF-091CDCCDAB18}"/>
                  </a:ext>
                </a:extLst>
              </p:cNvPr>
              <p:cNvSpPr/>
              <p:nvPr/>
            </p:nvSpPr>
            <p:spPr>
              <a:xfrm>
                <a:off x="5553726" y="4835095"/>
                <a:ext cx="6096000" cy="624530"/>
              </a:xfrm>
              <a:prstGeom prst="rect">
                <a:avLst/>
              </a:prstGeom>
            </p:spPr>
            <p:txBody>
              <a:bodyPr>
                <a:spAutoFit/>
              </a:bodyPr>
              <a:lstStyle/>
              <a:p>
                <a:r>
                  <a:rPr lang="zh-CN" altLang="en-US" sz="1600" dirty="0">
                    <a:latin typeface="+mn-ea"/>
                  </a:rPr>
                  <a:t>同样学习三个季度的流量变化特征的复杂度为：</a:t>
                </a:r>
                <a:endParaRPr lang="en-US" altLang="zh-CN" sz="1600" dirty="0">
                  <a:latin typeface="+mn-ea"/>
                </a:endParaRPr>
              </a:p>
              <a:p>
                <a:r>
                  <a:rPr lang="en-US" altLang="zh-CN" sz="1600" b="1" dirty="0">
                    <a:latin typeface="+mn-ea"/>
                  </a:rPr>
                  <a:t> </a:t>
                </a:r>
                <a14:m>
                  <m:oMath xmlns:m="http://schemas.openxmlformats.org/officeDocument/2006/math">
                    <m:r>
                      <a:rPr lang="en-US" altLang="zh-CN" sz="1600" i="1">
                        <a:latin typeface="Cambria Math" panose="02040503050406030204" pitchFamily="18" charset="0"/>
                      </a:rPr>
                      <m:t>𝑂</m:t>
                    </m:r>
                    <m:d>
                      <m:dPr>
                        <m:ctrlPr>
                          <a:rPr lang="en-US" altLang="zh-CN" sz="1600" i="1">
                            <a:latin typeface="Cambria Math" panose="02040503050406030204" pitchFamily="18" charset="0"/>
                          </a:rPr>
                        </m:ctrlPr>
                      </m:dPr>
                      <m:e>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𝑰</m:t>
                            </m:r>
                          </m:e>
                          <m:sub>
                            <m:r>
                              <a:rPr lang="en-US" altLang="zh-CN" sz="1600" b="1" i="1">
                                <a:latin typeface="Cambria Math" panose="02040503050406030204" pitchFamily="18" charset="0"/>
                              </a:rPr>
                              <m:t>𝒓</m:t>
                            </m:r>
                          </m:sub>
                        </m:sSub>
                        <m:r>
                          <a:rPr lang="en-US" altLang="zh-CN" sz="1600" b="1"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𝑰</m:t>
                            </m:r>
                          </m:e>
                          <m:sub>
                            <m:r>
                              <a:rPr lang="en-US" altLang="zh-CN" sz="1600" b="1" i="1">
                                <a:latin typeface="Cambria Math" panose="02040503050406030204" pitchFamily="18" charset="0"/>
                              </a:rPr>
                              <m:t>𝒅</m:t>
                            </m:r>
                          </m:sub>
                        </m:sSub>
                        <m:r>
                          <a:rPr lang="en-US" altLang="zh-CN" sz="1600"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𝑰</m:t>
                            </m:r>
                          </m:e>
                          <m:sub>
                            <m:r>
                              <a:rPr lang="en-US" altLang="zh-CN" sz="1600" b="1" i="1">
                                <a:latin typeface="Cambria Math" panose="02040503050406030204" pitchFamily="18" charset="0"/>
                              </a:rPr>
                              <m:t>𝒘</m:t>
                            </m:r>
                          </m:sub>
                        </m:sSub>
                        <m:r>
                          <a:rPr lang="en-US" altLang="zh-CN" sz="1600"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𝑰</m:t>
                            </m:r>
                          </m:e>
                          <m:sub>
                            <m:r>
                              <a:rPr lang="en-US" altLang="zh-CN" sz="1600" b="1" i="1">
                                <a:latin typeface="Cambria Math" panose="02040503050406030204" pitchFamily="18" charset="0"/>
                              </a:rPr>
                              <m:t>𝒎</m:t>
                            </m:r>
                          </m:sub>
                        </m:sSub>
                        <m:r>
                          <a:rPr lang="en-US" altLang="zh-CN" sz="1600" b="1" i="1">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𝑰</m:t>
                            </m:r>
                          </m:e>
                          <m:sub>
                            <m:r>
                              <a:rPr lang="en-US" altLang="zh-CN" sz="1600" b="1" i="1">
                                <a:latin typeface="Cambria Math" panose="02040503050406030204" pitchFamily="18" charset="0"/>
                              </a:rPr>
                              <m:t>𝒒</m:t>
                            </m:r>
                          </m:sub>
                        </m:sSub>
                      </m:e>
                    </m:d>
                    <m:r>
                      <a:rPr lang="en-US" altLang="zh-CN" sz="1600" i="1">
                        <a:latin typeface="Cambria Math" panose="02040503050406030204" pitchFamily="18" charset="0"/>
                      </a:rPr>
                      <m:t> </m:t>
                    </m:r>
                  </m:oMath>
                </a14:m>
                <a:r>
                  <a:rPr lang="zh-CN" altLang="en-US" sz="1600" dirty="0">
                    <a:latin typeface="+mn-ea"/>
                  </a:rPr>
                  <a:t>。</a:t>
                </a:r>
              </a:p>
            </p:txBody>
          </p:sp>
        </mc:Choice>
        <mc:Fallback xmlns="">
          <p:sp>
            <p:nvSpPr>
              <p:cNvPr id="7" name="矩形 6">
                <a:extLst>
                  <a:ext uri="{FF2B5EF4-FFF2-40B4-BE49-F238E27FC236}">
                    <a16:creationId xmlns:a16="http://schemas.microsoft.com/office/drawing/2014/main" id="{0FF42023-59FC-4564-97DF-091CDCCDAB18}"/>
                  </a:ext>
                </a:extLst>
              </p:cNvPr>
              <p:cNvSpPr>
                <a:spLocks noRot="1" noChangeAspect="1" noMove="1" noResize="1" noEditPoints="1" noAdjustHandles="1" noChangeArrowheads="1" noChangeShapeType="1" noTextEdit="1"/>
              </p:cNvSpPr>
              <p:nvPr/>
            </p:nvSpPr>
            <p:spPr>
              <a:xfrm>
                <a:off x="5553726" y="4835095"/>
                <a:ext cx="6096000" cy="624530"/>
              </a:xfrm>
              <a:prstGeom prst="rect">
                <a:avLst/>
              </a:prstGeom>
              <a:blipFill>
                <a:blip r:embed="rId8"/>
                <a:stretch>
                  <a:fillRect l="-500" t="-2913" b="-776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29E0D82-D815-45A2-8E76-ACA8BB8780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80446" y="2550693"/>
            <a:ext cx="4366854" cy="1382739"/>
          </a:xfrm>
          <a:prstGeom prst="rect">
            <a:avLst/>
          </a:prstGeom>
        </p:spPr>
      </p:pic>
      <p:sp>
        <p:nvSpPr>
          <p:cNvPr id="18" name="矩形 17">
            <a:extLst>
              <a:ext uri="{FF2B5EF4-FFF2-40B4-BE49-F238E27FC236}">
                <a16:creationId xmlns:a16="http://schemas.microsoft.com/office/drawing/2014/main" id="{4F1358BE-4CC6-4001-A95A-BDED2B401C82}"/>
              </a:ext>
            </a:extLst>
          </p:cNvPr>
          <p:cNvSpPr/>
          <p:nvPr/>
        </p:nvSpPr>
        <p:spPr>
          <a:xfrm>
            <a:off x="5315400" y="1532025"/>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1</a:t>
            </a:r>
            <a:endParaRPr lang="zh-CN" altLang="en-US" sz="1600" b="1" dirty="0">
              <a:solidFill>
                <a:schemeClr val="bg1"/>
              </a:solidFill>
            </a:endParaRPr>
          </a:p>
        </p:txBody>
      </p:sp>
      <p:sp>
        <p:nvSpPr>
          <p:cNvPr id="19" name="矩形 18">
            <a:extLst>
              <a:ext uri="{FF2B5EF4-FFF2-40B4-BE49-F238E27FC236}">
                <a16:creationId xmlns:a16="http://schemas.microsoft.com/office/drawing/2014/main" id="{452730B4-1039-4BAB-ACB2-D210A09EE508}"/>
              </a:ext>
            </a:extLst>
          </p:cNvPr>
          <p:cNvSpPr/>
          <p:nvPr/>
        </p:nvSpPr>
        <p:spPr>
          <a:xfrm>
            <a:off x="5315399" y="1941011"/>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2</a:t>
            </a:r>
            <a:endParaRPr lang="zh-CN" altLang="en-US" sz="1600" b="1" dirty="0">
              <a:solidFill>
                <a:schemeClr val="bg1"/>
              </a:solidFill>
            </a:endParaRPr>
          </a:p>
        </p:txBody>
      </p:sp>
    </p:spTree>
    <p:extLst>
      <p:ext uri="{BB962C8B-B14F-4D97-AF65-F5344CB8AC3E}">
        <p14:creationId xmlns:p14="http://schemas.microsoft.com/office/powerpoint/2010/main" val="147404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2" grpId="0"/>
      <p:bldP spid="6" grpId="0" animBg="1"/>
      <p:bldP spid="7" grpId="0"/>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957281" y="1454620"/>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问题背景</a:t>
            </a:r>
          </a:p>
        </p:txBody>
      </p:sp>
      <p:sp>
        <p:nvSpPr>
          <p:cNvPr id="57" name="文本框 56">
            <a:extLst>
              <a:ext uri="{FF2B5EF4-FFF2-40B4-BE49-F238E27FC236}">
                <a16:creationId xmlns:a16="http://schemas.microsoft.com/office/drawing/2014/main" id="{869C50FF-AAAC-4AC9-A454-CFF0E4B19F00}"/>
              </a:ext>
            </a:extLst>
          </p:cNvPr>
          <p:cNvSpPr txBox="1"/>
          <p:nvPr/>
        </p:nvSpPr>
        <p:spPr>
          <a:xfrm>
            <a:off x="8046662" y="3019888"/>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技术细节</a:t>
            </a:r>
          </a:p>
        </p:txBody>
      </p:sp>
      <p:sp>
        <p:nvSpPr>
          <p:cNvPr id="58" name="文本框 57">
            <a:extLst>
              <a:ext uri="{FF2B5EF4-FFF2-40B4-BE49-F238E27FC236}">
                <a16:creationId xmlns:a16="http://schemas.microsoft.com/office/drawing/2014/main" id="{7FD0BBBE-987E-42DB-9D8F-DC317DB0404C}"/>
              </a:ext>
            </a:extLst>
          </p:cNvPr>
          <p:cNvSpPr txBox="1"/>
          <p:nvPr/>
        </p:nvSpPr>
        <p:spPr>
          <a:xfrm>
            <a:off x="8003599" y="4581719"/>
            <a:ext cx="28680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实验结果</a:t>
            </a: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413771" y="3016450"/>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285159" y="4578281"/>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6227289" y="1451183"/>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7216204" y="197784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244789" y="354310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072927" y="5104939"/>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7272771" y="1365185"/>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339217" y="2926663"/>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216204" y="4489034"/>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6341448" cy="401200"/>
          </a:xfrm>
        </p:spPr>
        <p:txBody>
          <a:bodyPr/>
          <a:lstStyle/>
          <a:p>
            <a:r>
              <a:rPr lang="zh-CN" altLang="en-US" dirty="0"/>
              <a:t>特征融合</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20</a:t>
            </a:fld>
            <a:endParaRPr lang="zh-CN" altLang="en-US" dirty="0"/>
          </a:p>
        </p:txBody>
      </p:sp>
      <p:sp>
        <p:nvSpPr>
          <p:cNvPr id="20" name="矩形 19">
            <a:extLst>
              <a:ext uri="{FF2B5EF4-FFF2-40B4-BE49-F238E27FC236}">
                <a16:creationId xmlns:a16="http://schemas.microsoft.com/office/drawing/2014/main" id="{2C8AC0F0-4491-470E-B13B-E07EE23DEDE3}"/>
              </a:ext>
            </a:extLst>
          </p:cNvPr>
          <p:cNvSpPr/>
          <p:nvPr/>
        </p:nvSpPr>
        <p:spPr>
          <a:xfrm>
            <a:off x="4633620" y="1134833"/>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1" name="文本占位符 8">
            <a:extLst>
              <a:ext uri="{FF2B5EF4-FFF2-40B4-BE49-F238E27FC236}">
                <a16:creationId xmlns:a16="http://schemas.microsoft.com/office/drawing/2014/main" id="{A2FA92F3-C518-46E7-964F-872CB22C085C}"/>
              </a:ext>
            </a:extLst>
          </p:cNvPr>
          <p:cNvSpPr txBox="1">
            <a:spLocks/>
          </p:cNvSpPr>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chemeClr val="accent6">
                    <a:lumMod val="50000"/>
                  </a:schemeClr>
                </a:solidFill>
              </a:rPr>
              <a:t>基于</a:t>
            </a:r>
            <a:r>
              <a:rPr lang="en-US" altLang="zh-CN" b="1" dirty="0">
                <a:solidFill>
                  <a:schemeClr val="accent6">
                    <a:lumMod val="50000"/>
                  </a:schemeClr>
                </a:solidFill>
              </a:rPr>
              <a:t>GCN</a:t>
            </a:r>
            <a:r>
              <a:rPr lang="zh-CN" altLang="en-US" b="1" dirty="0">
                <a:solidFill>
                  <a:schemeClr val="accent6">
                    <a:lumMod val="50000"/>
                  </a:schemeClr>
                </a:solidFill>
              </a:rPr>
              <a:t>的残差单元</a:t>
            </a:r>
          </a:p>
        </p:txBody>
      </p:sp>
      <p:sp>
        <p:nvSpPr>
          <p:cNvPr id="6" name="矩形 5">
            <a:extLst>
              <a:ext uri="{FF2B5EF4-FFF2-40B4-BE49-F238E27FC236}">
                <a16:creationId xmlns:a16="http://schemas.microsoft.com/office/drawing/2014/main" id="{47B004BE-B850-43F8-920C-4B192A4B4499}"/>
              </a:ext>
            </a:extLst>
          </p:cNvPr>
          <p:cNvSpPr/>
          <p:nvPr/>
        </p:nvSpPr>
        <p:spPr>
          <a:xfrm>
            <a:off x="1577977" y="5841589"/>
            <a:ext cx="10061573" cy="406971"/>
          </a:xfrm>
          <a:prstGeom prst="rect">
            <a:avLst/>
          </a:prstGeom>
          <a:solidFill>
            <a:srgbClr val="445437"/>
          </a:solidFill>
          <a:ln cap="rnd">
            <a:noFill/>
          </a:ln>
        </p:spPr>
        <p:style>
          <a:lnRef idx="2">
            <a:schemeClr val="accent6">
              <a:shade val="50000"/>
            </a:schemeClr>
          </a:lnRef>
          <a:fillRef idx="1">
            <a:schemeClr val="accent6"/>
          </a:fillRef>
          <a:effectRef idx="0">
            <a:schemeClr val="accent6"/>
          </a:effectRef>
          <a:fontRef idx="minor">
            <a:schemeClr val="lt1"/>
          </a:fontRef>
        </p:style>
        <p:txBody>
          <a:bodyPr wrap="square" anchor="ctr" anchorCtr="0">
            <a:spAutoFit/>
          </a:bodyPr>
          <a:lstStyle/>
          <a:p>
            <a:pPr algn="ctr">
              <a:lnSpc>
                <a:spcPct val="125000"/>
              </a:lnSpc>
            </a:pPr>
            <a:r>
              <a:rPr lang="zh-CN" altLang="en-US" b="1">
                <a:solidFill>
                  <a:schemeClr val="bg1"/>
                </a:solidFill>
                <a:latin typeface="+mn-ea"/>
              </a:rPr>
              <a:t>残差</a:t>
            </a:r>
            <a:r>
              <a:rPr lang="zh-CN" altLang="en-US" b="1" dirty="0">
                <a:solidFill>
                  <a:schemeClr val="bg1"/>
                </a:solidFill>
                <a:latin typeface="+mn-ea"/>
              </a:rPr>
              <a:t>网络解决的主要是网络退化问题，使得</a:t>
            </a:r>
            <a:r>
              <a:rPr lang="zh-CN" altLang="en-US" b="1" dirty="0">
                <a:solidFill>
                  <a:srgbClr val="FFCC00"/>
                </a:solidFill>
                <a:latin typeface="+mn-ea"/>
                <a:hlinkClick r:id="rId3">
                  <a:extLst>
                    <a:ext uri="{A12FA001-AC4F-418D-AE19-62706E023703}">
                      <ahyp:hlinkClr xmlns:ahyp="http://schemas.microsoft.com/office/drawing/2018/hyperlinkcolor" val="tx"/>
                    </a:ext>
                  </a:extLst>
                </a:hlinkClick>
              </a:rPr>
              <a:t>信息从前向后传播更顺畅</a:t>
            </a:r>
            <a:endParaRPr lang="zh-CN" altLang="en-US" b="1" dirty="0">
              <a:solidFill>
                <a:srgbClr val="FFCC00"/>
              </a:solidFill>
              <a:latin typeface="+mn-ea"/>
            </a:endParaRPr>
          </a:p>
        </p:txBody>
      </p:sp>
      <p:pic>
        <p:nvPicPr>
          <p:cNvPr id="22" name="图片 21">
            <a:extLst>
              <a:ext uri="{FF2B5EF4-FFF2-40B4-BE49-F238E27FC236}">
                <a16:creationId xmlns:a16="http://schemas.microsoft.com/office/drawing/2014/main" id="{86E105F0-097F-4B7A-8D55-F38CE6B7AF7E}"/>
              </a:ext>
            </a:extLst>
          </p:cNvPr>
          <p:cNvPicPr>
            <a:picLocks noChangeAspect="1"/>
          </p:cNvPicPr>
          <p:nvPr/>
        </p:nvPicPr>
        <p:blipFill rotWithShape="1">
          <a:blip r:embed="rId4">
            <a:extLst>
              <a:ext uri="{28A0092B-C50C-407E-A947-70E740481C1C}">
                <a14:useLocalDpi xmlns:a14="http://schemas.microsoft.com/office/drawing/2010/main" val="0"/>
              </a:ext>
            </a:extLst>
          </a:blip>
          <a:srcRect l="13190" r="19864"/>
          <a:stretch/>
        </p:blipFill>
        <p:spPr>
          <a:xfrm>
            <a:off x="620956" y="1485958"/>
            <a:ext cx="3958268" cy="718364"/>
          </a:xfrm>
          <a:prstGeom prst="rect">
            <a:avLst/>
          </a:prstGeom>
        </p:spPr>
      </p:pic>
      <p:pic>
        <p:nvPicPr>
          <p:cNvPr id="16" name="图片 15">
            <a:extLst>
              <a:ext uri="{FF2B5EF4-FFF2-40B4-BE49-F238E27FC236}">
                <a16:creationId xmlns:a16="http://schemas.microsoft.com/office/drawing/2014/main" id="{8ED2ECD7-ECED-4EB9-854B-EA1EDD4885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463" y="3141284"/>
            <a:ext cx="3958268" cy="575431"/>
          </a:xfrm>
          <a:prstGeom prst="rect">
            <a:avLst/>
          </a:prstGeom>
        </p:spPr>
      </p:pic>
      <p:grpSp>
        <p:nvGrpSpPr>
          <p:cNvPr id="40" name="组合 39">
            <a:extLst>
              <a:ext uri="{FF2B5EF4-FFF2-40B4-BE49-F238E27FC236}">
                <a16:creationId xmlns:a16="http://schemas.microsoft.com/office/drawing/2014/main" id="{3F4EEF50-2EDC-487B-981D-35C1396C44EE}"/>
              </a:ext>
            </a:extLst>
          </p:cNvPr>
          <p:cNvGrpSpPr/>
          <p:nvPr/>
        </p:nvGrpSpPr>
        <p:grpSpPr>
          <a:xfrm>
            <a:off x="5581007" y="1484422"/>
            <a:ext cx="6430016" cy="760861"/>
            <a:chOff x="5581007" y="1484422"/>
            <a:chExt cx="6430016" cy="760861"/>
          </a:xfrm>
        </p:grpSpPr>
        <p:pic>
          <p:nvPicPr>
            <p:cNvPr id="23" name="图片 22">
              <a:extLst>
                <a:ext uri="{FF2B5EF4-FFF2-40B4-BE49-F238E27FC236}">
                  <a16:creationId xmlns:a16="http://schemas.microsoft.com/office/drawing/2014/main" id="{E80EA41A-CF96-4DA1-BCA1-E0DF56D5A0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007" y="1714465"/>
              <a:ext cx="1257300" cy="304962"/>
            </a:xfrm>
            <a:prstGeom prst="rect">
              <a:avLst/>
            </a:prstGeom>
          </p:spPr>
        </p:pic>
        <p:pic>
          <p:nvPicPr>
            <p:cNvPr id="25" name="图片 24">
              <a:extLst>
                <a:ext uri="{FF2B5EF4-FFF2-40B4-BE49-F238E27FC236}">
                  <a16:creationId xmlns:a16="http://schemas.microsoft.com/office/drawing/2014/main" id="{C37F4334-1469-40BC-A557-3549DE9BE3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2607" y="1484422"/>
              <a:ext cx="5058416" cy="760861"/>
            </a:xfrm>
            <a:prstGeom prst="rect">
              <a:avLst/>
            </a:prstGeom>
          </p:spPr>
        </p:pic>
      </p:grpSp>
      <p:pic>
        <p:nvPicPr>
          <p:cNvPr id="27" name="图片 26">
            <a:extLst>
              <a:ext uri="{FF2B5EF4-FFF2-40B4-BE49-F238E27FC236}">
                <a16:creationId xmlns:a16="http://schemas.microsoft.com/office/drawing/2014/main" id="{267662FB-1331-4D48-B555-F33E61B3B9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9173" y="4434979"/>
            <a:ext cx="5058416" cy="567237"/>
          </a:xfrm>
          <a:prstGeom prst="rect">
            <a:avLst/>
          </a:prstGeom>
        </p:spPr>
      </p:pic>
      <p:pic>
        <p:nvPicPr>
          <p:cNvPr id="29" name="图片 28">
            <a:extLst>
              <a:ext uri="{FF2B5EF4-FFF2-40B4-BE49-F238E27FC236}">
                <a16:creationId xmlns:a16="http://schemas.microsoft.com/office/drawing/2014/main" id="{02DA35C7-8D52-46D8-810A-454142169C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011" y="2853703"/>
            <a:ext cx="4376609" cy="2733166"/>
          </a:xfrm>
          <a:prstGeom prst="rect">
            <a:avLst/>
          </a:prstGeom>
        </p:spPr>
      </p:pic>
      <p:cxnSp>
        <p:nvCxnSpPr>
          <p:cNvPr id="32" name="连接符: 肘形 31">
            <a:extLst>
              <a:ext uri="{FF2B5EF4-FFF2-40B4-BE49-F238E27FC236}">
                <a16:creationId xmlns:a16="http://schemas.microsoft.com/office/drawing/2014/main" id="{1C5D3D81-D5E8-42C4-92D3-6BAE77CD5ED3}"/>
              </a:ext>
            </a:extLst>
          </p:cNvPr>
          <p:cNvCxnSpPr>
            <a:cxnSpLocks/>
            <a:stCxn id="22" idx="2"/>
            <a:endCxn id="16" idx="0"/>
          </p:cNvCxnSpPr>
          <p:nvPr/>
        </p:nvCxnSpPr>
        <p:spPr>
          <a:xfrm rot="16200000" flipH="1">
            <a:off x="4338862" y="465549"/>
            <a:ext cx="936962" cy="4414507"/>
          </a:xfrm>
          <a:prstGeom prst="bentConnector3">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A0F3BA66-4B51-431E-9C30-9A38DEE7394F}"/>
              </a:ext>
            </a:extLst>
          </p:cNvPr>
          <p:cNvCxnSpPr>
            <a:cxnSpLocks/>
            <a:stCxn id="25" idx="2"/>
            <a:endCxn id="16" idx="0"/>
          </p:cNvCxnSpPr>
          <p:nvPr/>
        </p:nvCxnSpPr>
        <p:spPr>
          <a:xfrm rot="5400000">
            <a:off x="7800206" y="1459674"/>
            <a:ext cx="896001" cy="2467218"/>
          </a:xfrm>
          <a:prstGeom prst="bentConnector3">
            <a:avLst>
              <a:gd name="adj1" fmla="val 47772"/>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8D194D3-7E1D-48FA-8551-91073BCBBEB3}"/>
              </a:ext>
            </a:extLst>
          </p:cNvPr>
          <p:cNvCxnSpPr>
            <a:cxnSpLocks/>
            <a:stCxn id="16" idx="2"/>
          </p:cNvCxnSpPr>
          <p:nvPr/>
        </p:nvCxnSpPr>
        <p:spPr>
          <a:xfrm>
            <a:off x="7014597" y="3716715"/>
            <a:ext cx="0" cy="718264"/>
          </a:xfrm>
          <a:prstGeom prst="line">
            <a:avLst/>
          </a:prstGeom>
          <a:ln w="19050">
            <a:tailEnd type="stealth" w="lg" len="lg"/>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42E5DE0E-C918-4A07-A6C9-60B33A8F4463}"/>
              </a:ext>
            </a:extLst>
          </p:cNvPr>
          <p:cNvSpPr/>
          <p:nvPr/>
        </p:nvSpPr>
        <p:spPr>
          <a:xfrm>
            <a:off x="3438856" y="5218153"/>
            <a:ext cx="7458444" cy="307777"/>
          </a:xfrm>
          <a:prstGeom prst="rect">
            <a:avLst/>
          </a:prstGeom>
        </p:spPr>
        <p:txBody>
          <a:bodyPr wrap="square">
            <a:spAutoFit/>
          </a:bodyPr>
          <a:lstStyle/>
          <a:p>
            <a:r>
              <a:rPr lang="zh-CN" altLang="en-US" sz="1400" b="1" dirty="0">
                <a:solidFill>
                  <a:srgbClr val="445437"/>
                </a:solidFill>
                <a:latin typeface="+mn-ea"/>
              </a:rPr>
              <a:t>如果输入序列非常长，经过多次卷积操作，可能会出现网络退化问题，因此使用了残差网络</a:t>
            </a:r>
          </a:p>
        </p:txBody>
      </p:sp>
    </p:spTree>
    <p:extLst>
      <p:ext uri="{BB962C8B-B14F-4D97-AF65-F5344CB8AC3E}">
        <p14:creationId xmlns:p14="http://schemas.microsoft.com/office/powerpoint/2010/main" val="18307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6341448" cy="401200"/>
          </a:xfrm>
        </p:spPr>
        <p:txBody>
          <a:bodyPr/>
          <a:lstStyle/>
          <a:p>
            <a:r>
              <a:rPr lang="zh-CN" altLang="en-US" dirty="0"/>
              <a:t>特征融合</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21</a:t>
            </a:fld>
            <a:endParaRPr lang="zh-CN" altLang="en-US" dirty="0"/>
          </a:p>
        </p:txBody>
      </p:sp>
      <p:sp>
        <p:nvSpPr>
          <p:cNvPr id="20" name="矩形 19">
            <a:extLst>
              <a:ext uri="{FF2B5EF4-FFF2-40B4-BE49-F238E27FC236}">
                <a16:creationId xmlns:a16="http://schemas.microsoft.com/office/drawing/2014/main" id="{2C8AC0F0-4491-470E-B13B-E07EE23DEDE3}"/>
              </a:ext>
            </a:extLst>
          </p:cNvPr>
          <p:cNvSpPr/>
          <p:nvPr/>
        </p:nvSpPr>
        <p:spPr>
          <a:xfrm>
            <a:off x="4633620" y="1134833"/>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1" name="文本占位符 8">
            <a:extLst>
              <a:ext uri="{FF2B5EF4-FFF2-40B4-BE49-F238E27FC236}">
                <a16:creationId xmlns:a16="http://schemas.microsoft.com/office/drawing/2014/main" id="{A2FA92F3-C518-46E7-964F-872CB22C085C}"/>
              </a:ext>
            </a:extLst>
          </p:cNvPr>
          <p:cNvSpPr txBox="1">
            <a:spLocks/>
          </p:cNvSpPr>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chemeClr val="accent6">
                    <a:lumMod val="50000"/>
                  </a:schemeClr>
                </a:solidFill>
              </a:rPr>
              <a:t>多视图融合</a:t>
            </a:r>
          </a:p>
        </p:txBody>
      </p:sp>
      <p:pic>
        <p:nvPicPr>
          <p:cNvPr id="8" name="图片 7">
            <a:extLst>
              <a:ext uri="{FF2B5EF4-FFF2-40B4-BE49-F238E27FC236}">
                <a16:creationId xmlns:a16="http://schemas.microsoft.com/office/drawing/2014/main" id="{E6DC7B06-FBBF-4802-9BD7-B84EF7940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20" y="1538082"/>
            <a:ext cx="2817755" cy="2133004"/>
          </a:xfrm>
          <a:prstGeom prst="rect">
            <a:avLst/>
          </a:prstGeom>
        </p:spPr>
      </p:pic>
      <p:pic>
        <p:nvPicPr>
          <p:cNvPr id="14" name="图片 13">
            <a:extLst>
              <a:ext uri="{FF2B5EF4-FFF2-40B4-BE49-F238E27FC236}">
                <a16:creationId xmlns:a16="http://schemas.microsoft.com/office/drawing/2014/main" id="{B55DF9C4-F543-4847-B127-40A0F48F8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420" y="3778394"/>
            <a:ext cx="2817755" cy="2195012"/>
          </a:xfrm>
          <a:prstGeom prst="rect">
            <a:avLst/>
          </a:prstGeom>
        </p:spPr>
      </p:pic>
      <p:sp>
        <p:nvSpPr>
          <p:cNvPr id="26" name="文本框 25">
            <a:extLst>
              <a:ext uri="{FF2B5EF4-FFF2-40B4-BE49-F238E27FC236}">
                <a16:creationId xmlns:a16="http://schemas.microsoft.com/office/drawing/2014/main" id="{FD89A0AF-D063-4247-8865-8A0D1C1BE92F}"/>
              </a:ext>
            </a:extLst>
          </p:cNvPr>
          <p:cNvSpPr txBox="1"/>
          <p:nvPr/>
        </p:nvSpPr>
        <p:spPr>
          <a:xfrm>
            <a:off x="3950574" y="3304970"/>
            <a:ext cx="8222429" cy="830997"/>
          </a:xfrm>
          <a:prstGeom prst="rect">
            <a:avLst/>
          </a:prstGeom>
        </p:spPr>
        <p:txBody>
          <a:bodyPr wrap="square">
            <a:spAutoFit/>
          </a:bodyPr>
          <a:lstStyle>
            <a:defPPr>
              <a:defRPr lang="zh-CN"/>
            </a:defPPr>
            <a:lvl1pPr>
              <a:defRPr sz="1600">
                <a:solidFill>
                  <a:srgbClr val="445437"/>
                </a:solidFill>
                <a:latin typeface="+mn-ea"/>
              </a:defRPr>
            </a:lvl1pPr>
          </a:lstStyle>
          <a:p>
            <a:r>
              <a:rPr lang="zh-CN" altLang="en-US" dirty="0"/>
              <a:t>不同的外部因素可能会以不同的方式改变人流。例如，假期可能会缓解人流，如</a:t>
            </a:r>
            <a:r>
              <a:rPr lang="en-US" altLang="zh-CN" dirty="0"/>
              <a:t>a</a:t>
            </a:r>
            <a:r>
              <a:rPr lang="zh-CN" altLang="en-US" dirty="0"/>
              <a:t>所示；而暴雨可能会急剧而显着地减少人流（图</a:t>
            </a:r>
            <a:r>
              <a:rPr lang="en-US" altLang="zh-CN" dirty="0"/>
              <a:t>b</a:t>
            </a:r>
            <a:r>
              <a:rPr lang="zh-CN" altLang="en-US" dirty="0"/>
              <a:t>），后者就像一个开关，发生时会使人流发生巨大的变化。 </a:t>
            </a:r>
          </a:p>
        </p:txBody>
      </p:sp>
      <p:pic>
        <p:nvPicPr>
          <p:cNvPr id="30" name="图片 29">
            <a:extLst>
              <a:ext uri="{FF2B5EF4-FFF2-40B4-BE49-F238E27FC236}">
                <a16:creationId xmlns:a16="http://schemas.microsoft.com/office/drawing/2014/main" id="{166BFD7A-0450-4BA8-9207-571501F99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8003" y="3996889"/>
            <a:ext cx="5158528" cy="2195012"/>
          </a:xfrm>
          <a:prstGeom prst="rect">
            <a:avLst/>
          </a:prstGeom>
        </p:spPr>
      </p:pic>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123D9209-F9C2-41E3-B422-3A23CFA4E927}"/>
                  </a:ext>
                </a:extLst>
              </p:cNvPr>
              <p:cNvSpPr/>
              <p:nvPr/>
            </p:nvSpPr>
            <p:spPr>
              <a:xfrm>
                <a:off x="3950574" y="1761767"/>
                <a:ext cx="7299325" cy="584775"/>
              </a:xfrm>
              <a:prstGeom prst="rect">
                <a:avLst/>
              </a:prstGeom>
            </p:spPr>
            <p:txBody>
              <a:bodyPr wrap="square">
                <a:spAutoFit/>
              </a:bodyPr>
              <a:lstStyle/>
              <a:p>
                <a:r>
                  <a:rPr lang="zh-CN" altLang="en-US" sz="1600" dirty="0">
                    <a:solidFill>
                      <a:srgbClr val="445437"/>
                    </a:solidFill>
                    <a:latin typeface="+mn-ea"/>
                  </a:rPr>
                  <a:t>基于参数矩阵</a:t>
                </a:r>
                <a:r>
                  <a:rPr lang="en-US" altLang="zh-CN" sz="1600" dirty="0">
                    <a:solidFill>
                      <a:srgbClr val="FF0000"/>
                    </a:solidFill>
                    <a:latin typeface="+mn-ea"/>
                  </a:rPr>
                  <a:t>*</a:t>
                </a:r>
                <a:r>
                  <a:rPr lang="zh-CN" altLang="en-US" sz="1600" dirty="0">
                    <a:solidFill>
                      <a:srgbClr val="445437"/>
                    </a:solidFill>
                    <a:latin typeface="+mn-ea"/>
                  </a:rPr>
                  <a:t>的融合方法来融合五个</a:t>
                </a:r>
                <a:r>
                  <a:rPr lang="en-US" altLang="zh-CN" sz="1600" dirty="0">
                    <a:solidFill>
                      <a:srgbClr val="445437"/>
                    </a:solidFill>
                    <a:latin typeface="+mn-ea"/>
                  </a:rPr>
                  <a:t>GCN</a:t>
                </a:r>
                <a:r>
                  <a:rPr lang="zh-CN" altLang="en-US" sz="1600" dirty="0">
                    <a:solidFill>
                      <a:srgbClr val="445437"/>
                    </a:solidFill>
                    <a:latin typeface="+mn-ea"/>
                  </a:rPr>
                  <a:t>的输出，其中</a:t>
                </a:r>
                <a14:m>
                  <m:oMath xmlns:m="http://schemas.openxmlformats.org/officeDocument/2006/math">
                    <m:sSub>
                      <m:sSubPr>
                        <m:ctrlPr>
                          <a:rPr lang="en-US" altLang="zh-CN" sz="1600" b="1" i="1">
                            <a:solidFill>
                              <a:srgbClr val="445437"/>
                            </a:solidFill>
                            <a:latin typeface="Cambria Math" panose="02040503050406030204" pitchFamily="18" charset="0"/>
                          </a:rPr>
                        </m:ctrlPr>
                      </m:sSubPr>
                      <m:e>
                        <m:r>
                          <a:rPr lang="en-US" altLang="zh-CN" sz="1600" b="1" i="1" smtClean="0">
                            <a:solidFill>
                              <a:srgbClr val="445437"/>
                            </a:solidFill>
                            <a:latin typeface="Cambria Math" panose="02040503050406030204" pitchFamily="18" charset="0"/>
                          </a:rPr>
                          <m:t>𝑾</m:t>
                        </m:r>
                      </m:e>
                      <m:sub>
                        <m:r>
                          <a:rPr lang="en-US" altLang="zh-CN" sz="1600" b="1" i="1">
                            <a:solidFill>
                              <a:srgbClr val="445437"/>
                            </a:solidFill>
                            <a:latin typeface="Cambria Math" panose="02040503050406030204" pitchFamily="18" charset="0"/>
                          </a:rPr>
                          <m:t>𝟏</m:t>
                        </m:r>
                      </m:sub>
                    </m:sSub>
                    <m:r>
                      <a:rPr lang="en-US" altLang="zh-CN" sz="1600" b="1" i="1">
                        <a:solidFill>
                          <a:srgbClr val="445437"/>
                        </a:solidFill>
                        <a:latin typeface="Cambria Math" panose="02040503050406030204" pitchFamily="18" charset="0"/>
                      </a:rPr>
                      <m:t> </m:t>
                    </m:r>
                    <m:r>
                      <a:rPr lang="en-US" altLang="zh-CN" sz="1600">
                        <a:solidFill>
                          <a:srgbClr val="445437"/>
                        </a:solidFill>
                        <a:latin typeface="Cambria Math" panose="02040503050406030204" pitchFamily="18" charset="0"/>
                      </a:rPr>
                      <m:t>,…,</m:t>
                    </m:r>
                    <m:sSub>
                      <m:sSubPr>
                        <m:ctrlPr>
                          <a:rPr lang="en-US" altLang="zh-CN" sz="1600" b="1" i="1">
                            <a:solidFill>
                              <a:srgbClr val="445437"/>
                            </a:solidFill>
                            <a:latin typeface="Cambria Math" panose="02040503050406030204" pitchFamily="18" charset="0"/>
                          </a:rPr>
                        </m:ctrlPr>
                      </m:sSubPr>
                      <m:e>
                        <m:r>
                          <a:rPr lang="en-US" altLang="zh-CN" sz="1600" b="1" i="1" smtClean="0">
                            <a:solidFill>
                              <a:srgbClr val="445437"/>
                            </a:solidFill>
                            <a:latin typeface="Cambria Math" panose="02040503050406030204" pitchFamily="18" charset="0"/>
                          </a:rPr>
                          <m:t>𝑾</m:t>
                        </m:r>
                      </m:e>
                      <m:sub>
                        <m:r>
                          <a:rPr lang="en-US" altLang="zh-CN" sz="1600" b="1" i="1">
                            <a:solidFill>
                              <a:srgbClr val="445437"/>
                            </a:solidFill>
                            <a:latin typeface="Cambria Math" panose="02040503050406030204" pitchFamily="18" charset="0"/>
                          </a:rPr>
                          <m:t>𝟓</m:t>
                        </m:r>
                      </m:sub>
                    </m:sSub>
                  </m:oMath>
                </a14:m>
                <a:r>
                  <a:rPr lang="zh-CN" altLang="en-US" sz="1600" dirty="0">
                    <a:solidFill>
                      <a:srgbClr val="445437"/>
                    </a:solidFill>
                    <a:latin typeface="+mn-ea"/>
                  </a:rPr>
                  <a:t>是可调整的参数，</a:t>
                </a:r>
                <a:r>
                  <a:rPr lang="zh-CN" altLang="en-US" sz="1600" b="1" dirty="0">
                    <a:solidFill>
                      <a:srgbClr val="445437"/>
                    </a:solidFill>
                    <a:latin typeface="+mn-ea"/>
                  </a:rPr>
                  <a:t>这些参数代表了目标时刻人流受不同时间步长下历史数据的影响程度</a:t>
                </a:r>
                <a:r>
                  <a:rPr lang="zh-CN" altLang="en-US" sz="1600" dirty="0">
                    <a:solidFill>
                      <a:srgbClr val="445437"/>
                    </a:solidFill>
                    <a:latin typeface="+mn-ea"/>
                  </a:rPr>
                  <a:t>。</a:t>
                </a:r>
              </a:p>
            </p:txBody>
          </p:sp>
        </mc:Choice>
        <mc:Fallback xmlns="">
          <p:sp>
            <p:nvSpPr>
              <p:cNvPr id="31" name="矩形 30">
                <a:extLst>
                  <a:ext uri="{FF2B5EF4-FFF2-40B4-BE49-F238E27FC236}">
                    <a16:creationId xmlns:a16="http://schemas.microsoft.com/office/drawing/2014/main" id="{123D9209-F9C2-41E3-B422-3A23CFA4E927}"/>
                  </a:ext>
                </a:extLst>
              </p:cNvPr>
              <p:cNvSpPr>
                <a:spLocks noRot="1" noChangeAspect="1" noMove="1" noResize="1" noEditPoints="1" noAdjustHandles="1" noChangeArrowheads="1" noChangeShapeType="1" noTextEdit="1"/>
              </p:cNvSpPr>
              <p:nvPr/>
            </p:nvSpPr>
            <p:spPr>
              <a:xfrm>
                <a:off x="3950574" y="1761767"/>
                <a:ext cx="7299325" cy="584775"/>
              </a:xfrm>
              <a:prstGeom prst="rect">
                <a:avLst/>
              </a:prstGeom>
              <a:blipFill>
                <a:blip r:embed="rId6"/>
                <a:stretch>
                  <a:fillRect l="-418" t="-3125" b="-12500"/>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04BAD00F-2E6E-4BE9-9B4C-AC821D4388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0574" y="2604505"/>
            <a:ext cx="6961653" cy="447367"/>
          </a:xfrm>
          <a:prstGeom prst="rect">
            <a:avLst/>
          </a:prstGeom>
        </p:spPr>
      </p:pic>
      <p:sp>
        <p:nvSpPr>
          <p:cNvPr id="35" name="矩形 34">
            <a:extLst>
              <a:ext uri="{FF2B5EF4-FFF2-40B4-BE49-F238E27FC236}">
                <a16:creationId xmlns:a16="http://schemas.microsoft.com/office/drawing/2014/main" id="{73B91CBD-85C1-4541-91E3-41E62B172D79}"/>
              </a:ext>
            </a:extLst>
          </p:cNvPr>
          <p:cNvSpPr/>
          <p:nvPr/>
        </p:nvSpPr>
        <p:spPr>
          <a:xfrm>
            <a:off x="3712247" y="1761767"/>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1</a:t>
            </a:r>
            <a:endParaRPr lang="zh-CN" altLang="en-US" sz="1600" b="1" dirty="0">
              <a:solidFill>
                <a:schemeClr val="bg1"/>
              </a:solidFill>
            </a:endParaRPr>
          </a:p>
        </p:txBody>
      </p:sp>
      <p:sp>
        <p:nvSpPr>
          <p:cNvPr id="36" name="矩形 35">
            <a:extLst>
              <a:ext uri="{FF2B5EF4-FFF2-40B4-BE49-F238E27FC236}">
                <a16:creationId xmlns:a16="http://schemas.microsoft.com/office/drawing/2014/main" id="{25AA4ECE-9845-47A7-9D03-A2C675C8ED56}"/>
              </a:ext>
            </a:extLst>
          </p:cNvPr>
          <p:cNvSpPr/>
          <p:nvPr/>
        </p:nvSpPr>
        <p:spPr>
          <a:xfrm>
            <a:off x="3712247" y="3309836"/>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2</a:t>
            </a:r>
            <a:endParaRPr lang="zh-CN" altLang="en-US" sz="1600" b="1" dirty="0">
              <a:solidFill>
                <a:schemeClr val="bg1"/>
              </a:solidFill>
            </a:endParaRPr>
          </a:p>
        </p:txBody>
      </p:sp>
      <p:sp>
        <p:nvSpPr>
          <p:cNvPr id="34" name="矩形 33">
            <a:extLst>
              <a:ext uri="{FF2B5EF4-FFF2-40B4-BE49-F238E27FC236}">
                <a16:creationId xmlns:a16="http://schemas.microsoft.com/office/drawing/2014/main" id="{B89E70AA-1355-4529-BDAB-5E00270BF913}"/>
              </a:ext>
            </a:extLst>
          </p:cNvPr>
          <p:cNvSpPr/>
          <p:nvPr/>
        </p:nvSpPr>
        <p:spPr>
          <a:xfrm>
            <a:off x="3950574" y="6633033"/>
            <a:ext cx="8222428" cy="215444"/>
          </a:xfrm>
          <a:prstGeom prst="rect">
            <a:avLst/>
          </a:prstGeom>
        </p:spPr>
        <p:txBody>
          <a:bodyPr wrap="square">
            <a:spAutoFit/>
          </a:bodyPr>
          <a:lstStyle/>
          <a:p>
            <a:r>
              <a:rPr lang="en-US" altLang="zh-CN" sz="800" dirty="0">
                <a:solidFill>
                  <a:srgbClr val="FF0000"/>
                </a:solidFill>
              </a:rPr>
              <a:t>*</a:t>
            </a:r>
            <a:r>
              <a:rPr lang="en-US" altLang="zh-CN" sz="800" dirty="0"/>
              <a:t> </a:t>
            </a:r>
            <a:r>
              <a:rPr lang="zh-CN" altLang="en-US" sz="800" dirty="0"/>
              <a:t>J. Zhang, Y. Zheng, and D. Qi, “Deep spatio-temporal residual networks for citywide crowd flows prediction,” in Thirty-First AAAI Conference on Artificial Intelligence, 2017.</a:t>
            </a:r>
          </a:p>
        </p:txBody>
      </p:sp>
      <p:sp>
        <p:nvSpPr>
          <p:cNvPr id="37" name="箭头: 下 36">
            <a:extLst>
              <a:ext uri="{FF2B5EF4-FFF2-40B4-BE49-F238E27FC236}">
                <a16:creationId xmlns:a16="http://schemas.microsoft.com/office/drawing/2014/main" id="{0D77F85F-A380-4F3C-9ADA-DF22884754B5}"/>
              </a:ext>
            </a:extLst>
          </p:cNvPr>
          <p:cNvSpPr/>
          <p:nvPr/>
        </p:nvSpPr>
        <p:spPr>
          <a:xfrm>
            <a:off x="1343025" y="2759058"/>
            <a:ext cx="323850" cy="1174323"/>
          </a:xfrm>
          <a:prstGeom prst="downArrow">
            <a:avLst/>
          </a:prstGeom>
          <a:solidFill>
            <a:srgbClr val="FECBC6"/>
          </a:solidFill>
          <a:ln w="12700">
            <a:solidFill>
              <a:srgbClr val="E514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3782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5" grpId="0" animBg="1"/>
      <p:bldP spid="36" grpId="0" animBg="1"/>
      <p:bldP spid="34"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6341448" cy="401200"/>
          </a:xfrm>
        </p:spPr>
        <p:txBody>
          <a:bodyPr/>
          <a:lstStyle/>
          <a:p>
            <a:r>
              <a:rPr lang="zh-CN" altLang="en-US" dirty="0"/>
              <a:t>模型训练与预测</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22</a:t>
            </a:fld>
            <a:endParaRPr lang="zh-CN" altLang="en-US" dirty="0"/>
          </a:p>
        </p:txBody>
      </p:sp>
      <p:sp>
        <p:nvSpPr>
          <p:cNvPr id="20" name="矩形 19">
            <a:extLst>
              <a:ext uri="{FF2B5EF4-FFF2-40B4-BE49-F238E27FC236}">
                <a16:creationId xmlns:a16="http://schemas.microsoft.com/office/drawing/2014/main" id="{2C8AC0F0-4491-470E-B13B-E07EE23DEDE3}"/>
              </a:ext>
            </a:extLst>
          </p:cNvPr>
          <p:cNvSpPr/>
          <p:nvPr/>
        </p:nvSpPr>
        <p:spPr>
          <a:xfrm>
            <a:off x="4633620" y="1134833"/>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1" name="文本占位符 8">
            <a:extLst>
              <a:ext uri="{FF2B5EF4-FFF2-40B4-BE49-F238E27FC236}">
                <a16:creationId xmlns:a16="http://schemas.microsoft.com/office/drawing/2014/main" id="{A2FA92F3-C518-46E7-964F-872CB22C085C}"/>
              </a:ext>
            </a:extLst>
          </p:cNvPr>
          <p:cNvSpPr txBox="1">
            <a:spLocks/>
          </p:cNvSpPr>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solidFill>
                  <a:schemeClr val="accent6">
                    <a:lumMod val="50000"/>
                  </a:schemeClr>
                </a:solidFill>
              </a:rPr>
              <a:t>损失函数与目标函数</a:t>
            </a:r>
          </a:p>
        </p:txBody>
      </p:sp>
      <p:pic>
        <p:nvPicPr>
          <p:cNvPr id="3" name="图片 2">
            <a:extLst>
              <a:ext uri="{FF2B5EF4-FFF2-40B4-BE49-F238E27FC236}">
                <a16:creationId xmlns:a16="http://schemas.microsoft.com/office/drawing/2014/main" id="{E0F585F8-7657-4E30-A400-70702F21F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24" y="1649220"/>
            <a:ext cx="4605428" cy="2453712"/>
          </a:xfrm>
          <a:prstGeom prst="rect">
            <a:avLst/>
          </a:prstGeom>
        </p:spPr>
      </p:pic>
      <p:pic>
        <p:nvPicPr>
          <p:cNvPr id="5" name="图片 4">
            <a:extLst>
              <a:ext uri="{FF2B5EF4-FFF2-40B4-BE49-F238E27FC236}">
                <a16:creationId xmlns:a16="http://schemas.microsoft.com/office/drawing/2014/main" id="{C2EE1926-173F-4580-A24E-E2902727B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758" y="1729190"/>
            <a:ext cx="5619336" cy="1363073"/>
          </a:xfrm>
          <a:prstGeom prst="rect">
            <a:avLst/>
          </a:prstGeom>
        </p:spPr>
      </p:pic>
      <p:pic>
        <p:nvPicPr>
          <p:cNvPr id="7" name="图片 6">
            <a:extLst>
              <a:ext uri="{FF2B5EF4-FFF2-40B4-BE49-F238E27FC236}">
                <a16:creationId xmlns:a16="http://schemas.microsoft.com/office/drawing/2014/main" id="{D7ACC627-72DB-4E55-867B-A255F221C8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758" y="3163921"/>
            <a:ext cx="5606796" cy="1175224"/>
          </a:xfrm>
          <a:prstGeom prst="rect">
            <a:avLst/>
          </a:prstGeom>
        </p:spPr>
      </p:pic>
      <p:sp>
        <p:nvSpPr>
          <p:cNvPr id="23" name="文本框 22">
            <a:extLst>
              <a:ext uri="{FF2B5EF4-FFF2-40B4-BE49-F238E27FC236}">
                <a16:creationId xmlns:a16="http://schemas.microsoft.com/office/drawing/2014/main" id="{6B443D56-C59D-4540-B168-79142CB57A06}"/>
              </a:ext>
            </a:extLst>
          </p:cNvPr>
          <p:cNvSpPr txBox="1"/>
          <p:nvPr/>
        </p:nvSpPr>
        <p:spPr>
          <a:xfrm>
            <a:off x="5315566" y="1455770"/>
            <a:ext cx="2609234"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损失函数：</a:t>
            </a:r>
            <a:r>
              <a:rPr kumimoji="0" lang="en-US" altLang="zh-CN" sz="2000" b="1" i="0" u="none" strike="noStrike" kern="1200" cap="none" spc="0" normalizeH="0" baseline="0" noProof="0" dirty="0">
                <a:ln>
                  <a:noFill/>
                </a:ln>
                <a:solidFill>
                  <a:schemeClr val="accent1"/>
                </a:solidFill>
                <a:effectLst/>
                <a:uLnTx/>
                <a:uFillTx/>
                <a:latin typeface="Arial"/>
                <a:cs typeface="+mn-ea"/>
              </a:rPr>
              <a:t>Huber</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24" name="文本框 23">
            <a:extLst>
              <a:ext uri="{FF2B5EF4-FFF2-40B4-BE49-F238E27FC236}">
                <a16:creationId xmlns:a16="http://schemas.microsoft.com/office/drawing/2014/main" id="{24E1AD76-495E-4F90-A22D-083CFFFC8B0D}"/>
              </a:ext>
            </a:extLst>
          </p:cNvPr>
          <p:cNvSpPr txBox="1"/>
          <p:nvPr/>
        </p:nvSpPr>
        <p:spPr>
          <a:xfrm>
            <a:off x="5303026" y="2921775"/>
            <a:ext cx="1281594"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目标函数</a:t>
            </a: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94175AD1-7213-448B-9785-9732D03525F6}"/>
                  </a:ext>
                </a:extLst>
              </p:cNvPr>
              <p:cNvSpPr/>
              <p:nvPr/>
            </p:nvSpPr>
            <p:spPr>
              <a:xfrm>
                <a:off x="2837009" y="5723167"/>
                <a:ext cx="7495222" cy="760978"/>
              </a:xfrm>
              <a:prstGeom prst="rect">
                <a:avLst/>
              </a:prstGeom>
              <a:solidFill>
                <a:srgbClr val="445437"/>
              </a:solidFill>
              <a:ln cap="rnd">
                <a:noFill/>
              </a:ln>
            </p:spPr>
            <p:style>
              <a:lnRef idx="2">
                <a:schemeClr val="accent6">
                  <a:shade val="50000"/>
                </a:schemeClr>
              </a:lnRef>
              <a:fillRef idx="1">
                <a:schemeClr val="accent6"/>
              </a:fillRef>
              <a:effectRef idx="0">
                <a:schemeClr val="accent6"/>
              </a:effectRef>
              <a:fontRef idx="minor">
                <a:schemeClr val="lt1"/>
              </a:fontRef>
            </p:style>
            <p:txBody>
              <a:bodyPr wrap="square" anchor="ctr" anchorCtr="0">
                <a:spAutoFit/>
              </a:bodyPr>
              <a:lstStyle/>
              <a:p>
                <a:pPr algn="ctr">
                  <a:lnSpc>
                    <a:spcPct val="125000"/>
                  </a:lnSpc>
                </a:pPr>
                <a:r>
                  <a:rPr lang="en-US" altLang="zh-CN" b="1" dirty="0">
                    <a:latin typeface="+mn-ea"/>
                  </a:rPr>
                  <a:t>Huber</a:t>
                </a:r>
                <a:r>
                  <a:rPr lang="zh-CN" altLang="en-US" b="1" dirty="0">
                    <a:latin typeface="+mn-ea"/>
                  </a:rPr>
                  <a:t>损失函数是平方误差损失</a:t>
                </a:r>
                <a14:m>
                  <m:oMath xmlns:m="http://schemas.openxmlformats.org/officeDocument/2006/math">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𝒙</m:t>
                                </m:r>
                              </m:e>
                            </m:acc>
                          </m:e>
                        </m:d>
                      </m:e>
                      <m:sup>
                        <m:r>
                          <a:rPr lang="en-US" altLang="zh-CN" b="1" i="1" smtClean="0">
                            <a:latin typeface="Cambria Math" panose="02040503050406030204" pitchFamily="18" charset="0"/>
                          </a:rPr>
                          <m:t>𝟐</m:t>
                        </m:r>
                      </m:sup>
                    </m:sSup>
                  </m:oMath>
                </a14:m>
                <a:r>
                  <a:rPr lang="zh-CN" altLang="en-US" b="1" dirty="0">
                    <a:latin typeface="+mn-ea"/>
                  </a:rPr>
                  <a:t>和绝对误差损失</a:t>
                </a:r>
                <a14:m>
                  <m:oMath xmlns:m="http://schemas.openxmlformats.org/officeDocument/2006/math">
                    <m:d>
                      <m:dPr>
                        <m:begChr m:val="|"/>
                        <m:endChr m:val="|"/>
                        <m:ctrlPr>
                          <a:rPr lang="en-US" altLang="zh-CN" b="1" i="1" smtClean="0">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𝒙</m:t>
                            </m:r>
                          </m:e>
                        </m:acc>
                      </m:e>
                    </m:d>
                  </m:oMath>
                </a14:m>
                <a:r>
                  <a:rPr lang="zh-CN" altLang="en-US" b="1" dirty="0">
                    <a:latin typeface="+mn-ea"/>
                  </a:rPr>
                  <a:t>之间的一种很好的折衷，并已被证明用于回归问题的鲁棒性</a:t>
                </a:r>
                <a:r>
                  <a:rPr lang="zh-CN" altLang="en-US" b="1" dirty="0">
                    <a:solidFill>
                      <a:srgbClr val="FF0000"/>
                    </a:solidFill>
                    <a:latin typeface="+mn-ea"/>
                  </a:rPr>
                  <a:t>*</a:t>
                </a:r>
              </a:p>
            </p:txBody>
          </p:sp>
        </mc:Choice>
        <mc:Fallback xmlns="">
          <p:sp>
            <p:nvSpPr>
              <p:cNvPr id="25" name="矩形 24">
                <a:extLst>
                  <a:ext uri="{FF2B5EF4-FFF2-40B4-BE49-F238E27FC236}">
                    <a16:creationId xmlns:a16="http://schemas.microsoft.com/office/drawing/2014/main" id="{94175AD1-7213-448B-9785-9732D03525F6}"/>
                  </a:ext>
                </a:extLst>
              </p:cNvPr>
              <p:cNvSpPr>
                <a:spLocks noRot="1" noChangeAspect="1" noMove="1" noResize="1" noEditPoints="1" noAdjustHandles="1" noChangeArrowheads="1" noChangeShapeType="1" noTextEdit="1"/>
              </p:cNvSpPr>
              <p:nvPr/>
            </p:nvSpPr>
            <p:spPr>
              <a:xfrm>
                <a:off x="2837009" y="5723167"/>
                <a:ext cx="7495222" cy="760978"/>
              </a:xfrm>
              <a:prstGeom prst="rect">
                <a:avLst/>
              </a:prstGeom>
              <a:blipFill>
                <a:blip r:embed="rId6"/>
                <a:stretch>
                  <a:fillRect l="-488" r="-488" b="-12000"/>
                </a:stretch>
              </a:blipFill>
              <a:ln cap="rnd">
                <a:noFill/>
              </a:ln>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C9D18278-4779-430A-A61B-84308070AD5B}"/>
              </a:ext>
            </a:extLst>
          </p:cNvPr>
          <p:cNvSpPr/>
          <p:nvPr/>
        </p:nvSpPr>
        <p:spPr>
          <a:xfrm>
            <a:off x="5270563" y="6584954"/>
            <a:ext cx="6921437" cy="253916"/>
          </a:xfrm>
          <a:prstGeom prst="rect">
            <a:avLst/>
          </a:prstGeom>
        </p:spPr>
        <p:txBody>
          <a:bodyPr wrap="square">
            <a:spAutoFit/>
          </a:bodyPr>
          <a:lstStyle/>
          <a:p>
            <a:r>
              <a:rPr lang="zh-CN" altLang="en-US" sz="1050" dirty="0">
                <a:solidFill>
                  <a:srgbClr val="FF0000"/>
                </a:solidFill>
              </a:rPr>
              <a:t>*</a:t>
            </a:r>
            <a:r>
              <a:rPr lang="zh-CN" altLang="en-US" sz="900" dirty="0"/>
              <a:t> P. J. Huber, “Robust estimation of a location parameter,” The Annals of Mathematical Statistics, vol. 35, no. 1, pp. 73–101, 1964.</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FF4556B6-C70A-439A-9914-F348044C334C}"/>
                  </a:ext>
                </a:extLst>
              </p:cNvPr>
              <p:cNvSpPr/>
              <p:nvPr/>
            </p:nvSpPr>
            <p:spPr>
              <a:xfrm>
                <a:off x="1346200" y="4799264"/>
                <a:ext cx="9893300" cy="400110"/>
              </a:xfrm>
              <a:prstGeom prst="rect">
                <a:avLst/>
              </a:prstGeom>
            </p:spPr>
            <p:txBody>
              <a:bodyPr wrap="square">
                <a:spAutoFit/>
              </a:bodyPr>
              <a:lstStyle/>
              <a:p>
                <a14:m>
                  <m:oMath xmlns:m="http://schemas.openxmlformats.org/officeDocument/2006/math">
                    <m:r>
                      <a:rPr lang="en-US" altLang="zh-CN" sz="2000" b="1" i="1" dirty="0" smtClean="0">
                        <a:solidFill>
                          <a:srgbClr val="445437"/>
                        </a:solidFill>
                        <a:latin typeface="Cambria Math" panose="02040503050406030204" pitchFamily="18" charset="0"/>
                      </a:rPr>
                      <m:t>𝜹</m:t>
                    </m:r>
                  </m:oMath>
                </a14:m>
                <a:r>
                  <a:rPr lang="zh-CN" altLang="en-US" sz="2000" b="1" dirty="0">
                    <a:solidFill>
                      <a:srgbClr val="445437"/>
                    </a:solidFill>
                    <a:latin typeface="+mn-ea"/>
                  </a:rPr>
                  <a:t>为默认为</a:t>
                </a:r>
                <a:r>
                  <a:rPr lang="en-US" altLang="zh-CN" sz="2000" b="1" dirty="0">
                    <a:solidFill>
                      <a:srgbClr val="445437"/>
                    </a:solidFill>
                    <a:latin typeface="+mn-ea"/>
                  </a:rPr>
                  <a:t>1</a:t>
                </a:r>
                <a:r>
                  <a:rPr lang="zh-CN" altLang="en-US" sz="2000" b="1" dirty="0">
                    <a:solidFill>
                      <a:srgbClr val="445437"/>
                    </a:solidFill>
                    <a:latin typeface="+mn-ea"/>
                  </a:rPr>
                  <a:t>， 当</a:t>
                </a:r>
                <a14:m>
                  <m:oMath xmlns:m="http://schemas.openxmlformats.org/officeDocument/2006/math">
                    <m:d>
                      <m:dPr>
                        <m:begChr m:val="|"/>
                        <m:endChr m:val="|"/>
                        <m:ctrlPr>
                          <a:rPr lang="en-US" altLang="zh-CN" sz="2000" b="1" i="1">
                            <a:solidFill>
                              <a:srgbClr val="445437"/>
                            </a:solidFill>
                            <a:latin typeface="Cambria Math" panose="02040503050406030204" pitchFamily="18" charset="0"/>
                          </a:rPr>
                        </m:ctrlPr>
                      </m:dPr>
                      <m:e>
                        <m:r>
                          <a:rPr lang="en-US" altLang="zh-CN" sz="2000" b="1" i="1">
                            <a:solidFill>
                              <a:srgbClr val="445437"/>
                            </a:solidFill>
                            <a:latin typeface="Cambria Math" panose="02040503050406030204" pitchFamily="18" charset="0"/>
                          </a:rPr>
                          <m:t>𝒙</m:t>
                        </m:r>
                        <m:r>
                          <a:rPr lang="en-US" altLang="zh-CN" sz="2000" b="1" i="1">
                            <a:solidFill>
                              <a:srgbClr val="445437"/>
                            </a:solidFill>
                            <a:latin typeface="Cambria Math" panose="02040503050406030204" pitchFamily="18" charset="0"/>
                          </a:rPr>
                          <m:t>−</m:t>
                        </m:r>
                        <m:acc>
                          <m:accPr>
                            <m:chr m:val="̂"/>
                            <m:ctrlPr>
                              <a:rPr lang="en-US" altLang="zh-CN" sz="2000" b="1" i="1">
                                <a:solidFill>
                                  <a:srgbClr val="445437"/>
                                </a:solidFill>
                                <a:latin typeface="Cambria Math" panose="02040503050406030204" pitchFamily="18" charset="0"/>
                              </a:rPr>
                            </m:ctrlPr>
                          </m:accPr>
                          <m:e>
                            <m:r>
                              <a:rPr lang="en-US" altLang="zh-CN" sz="2000" b="1" i="1">
                                <a:solidFill>
                                  <a:srgbClr val="445437"/>
                                </a:solidFill>
                                <a:latin typeface="Cambria Math" panose="02040503050406030204" pitchFamily="18" charset="0"/>
                              </a:rPr>
                              <m:t>𝒙</m:t>
                            </m:r>
                          </m:e>
                        </m:acc>
                      </m:e>
                    </m:d>
                  </m:oMath>
                </a14:m>
                <a:r>
                  <a:rPr lang="zh-CN" altLang="en-US" sz="2000" b="1" dirty="0">
                    <a:solidFill>
                      <a:srgbClr val="445437"/>
                    </a:solidFill>
                    <a:latin typeface="+mn-ea"/>
                  </a:rPr>
                  <a:t>大于</a:t>
                </a:r>
                <a14:m>
                  <m:oMath xmlns:m="http://schemas.openxmlformats.org/officeDocument/2006/math">
                    <m:r>
                      <a:rPr lang="en-US" altLang="zh-CN" sz="2000" b="1" i="1" dirty="0">
                        <a:solidFill>
                          <a:srgbClr val="445437"/>
                        </a:solidFill>
                        <a:latin typeface="Cambria Math" panose="02040503050406030204" pitchFamily="18" charset="0"/>
                      </a:rPr>
                      <m:t>𝜹</m:t>
                    </m:r>
                  </m:oMath>
                </a14:m>
                <a:r>
                  <a:rPr lang="zh-CN" altLang="en-US" sz="2000" b="1" dirty="0">
                    <a:solidFill>
                      <a:srgbClr val="445437"/>
                    </a:solidFill>
                    <a:latin typeface="+mn-ea"/>
                  </a:rPr>
                  <a:t>时，</a:t>
                </a:r>
                <a:r>
                  <a:rPr lang="en-US" altLang="zh-CN" sz="2000" b="1" dirty="0">
                    <a:solidFill>
                      <a:srgbClr val="445437"/>
                    </a:solidFill>
                    <a:latin typeface="+mn-ea"/>
                  </a:rPr>
                  <a:t>Huber</a:t>
                </a:r>
                <a:r>
                  <a:rPr lang="zh-CN" altLang="en-US" sz="2000" b="1" dirty="0">
                    <a:solidFill>
                      <a:srgbClr val="445437"/>
                    </a:solidFill>
                    <a:latin typeface="+mn-ea"/>
                  </a:rPr>
                  <a:t>结合了接近零的平方误差损失和绝对误差损失 </a:t>
                </a:r>
              </a:p>
            </p:txBody>
          </p:sp>
        </mc:Choice>
        <mc:Fallback xmlns="">
          <p:sp>
            <p:nvSpPr>
              <p:cNvPr id="12" name="矩形 11">
                <a:extLst>
                  <a:ext uri="{FF2B5EF4-FFF2-40B4-BE49-F238E27FC236}">
                    <a16:creationId xmlns:a16="http://schemas.microsoft.com/office/drawing/2014/main" id="{FF4556B6-C70A-439A-9914-F348044C334C}"/>
                  </a:ext>
                </a:extLst>
              </p:cNvPr>
              <p:cNvSpPr>
                <a:spLocks noRot="1" noChangeAspect="1" noMove="1" noResize="1" noEditPoints="1" noAdjustHandles="1" noChangeArrowheads="1" noChangeShapeType="1" noTextEdit="1"/>
              </p:cNvSpPr>
              <p:nvPr/>
            </p:nvSpPr>
            <p:spPr>
              <a:xfrm>
                <a:off x="1346200" y="4799264"/>
                <a:ext cx="9893300" cy="400110"/>
              </a:xfrm>
              <a:prstGeom prst="rect">
                <a:avLst/>
              </a:prstGeom>
              <a:blipFill>
                <a:blip r:embed="rId7"/>
                <a:stretch>
                  <a:fillRect t="-7576" r="-616" b="-25758"/>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6B21E632-6807-4EC7-AC72-2FB5A4ABB1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773" y="1837350"/>
            <a:ext cx="11496403" cy="3720918"/>
          </a:xfrm>
          <a:prstGeom prst="rect">
            <a:avLst/>
          </a:prstGeom>
        </p:spPr>
      </p:pic>
    </p:spTree>
    <p:extLst>
      <p:ext uri="{BB962C8B-B14F-4D97-AF65-F5344CB8AC3E}">
        <p14:creationId xmlns:p14="http://schemas.microsoft.com/office/powerpoint/2010/main" val="35464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animBg="1"/>
      <p:bldP spid="9"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实验结果</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cs typeface="+mn-ea"/>
              </a:rPr>
              <a:t>EXPERIMENTAL EVALUATION</a:t>
            </a: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546724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41FC834-D1C5-43B8-9248-94DB2B9BF39F}"/>
              </a:ext>
            </a:extLst>
          </p:cNvPr>
          <p:cNvSpPr/>
          <p:nvPr/>
        </p:nvSpPr>
        <p:spPr>
          <a:xfrm>
            <a:off x="4633620" y="1460650"/>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实验结果</a:t>
            </a:r>
          </a:p>
        </p:txBody>
      </p:sp>
      <p:sp>
        <p:nvSpPr>
          <p:cNvPr id="9" name="文本占位符 8">
            <a:extLst>
              <a:ext uri="{FF2B5EF4-FFF2-40B4-BE49-F238E27FC236}">
                <a16:creationId xmlns:a16="http://schemas.microsoft.com/office/drawing/2014/main" id="{2E9B8565-8ECB-427F-88B2-4A49DDD8FEF6}"/>
              </a:ext>
            </a:extLst>
          </p:cNvPr>
          <p:cNvSpPr>
            <a:spLocks noGrp="1"/>
          </p:cNvSpPr>
          <p:nvPr>
            <p:ph type="body" sz="quarter" idx="13"/>
          </p:nvPr>
        </p:nvSpPr>
        <p:spPr>
          <a:xfrm>
            <a:off x="3950574" y="1207893"/>
            <a:ext cx="4290852" cy="462755"/>
          </a:xfrm>
        </p:spPr>
        <p:txBody>
          <a:bodyPr/>
          <a:lstStyle/>
          <a:p>
            <a:r>
              <a:rPr lang="zh-CN" altLang="en-US" dirty="0"/>
              <a:t>数据集</a:t>
            </a:r>
          </a:p>
        </p:txBody>
      </p:sp>
      <p:graphicFrame>
        <p:nvGraphicFramePr>
          <p:cNvPr id="2" name="表格 1">
            <a:extLst>
              <a:ext uri="{FF2B5EF4-FFF2-40B4-BE49-F238E27FC236}">
                <a16:creationId xmlns:a16="http://schemas.microsoft.com/office/drawing/2014/main" id="{F8AA04F6-C5FB-4109-9D50-7DF4C98709EB}"/>
              </a:ext>
            </a:extLst>
          </p:cNvPr>
          <p:cNvGraphicFramePr>
            <a:graphicFrameLocks noGrp="1"/>
          </p:cNvGraphicFramePr>
          <p:nvPr>
            <p:extLst>
              <p:ext uri="{D42A27DB-BD31-4B8C-83A1-F6EECF244321}">
                <p14:modId xmlns:p14="http://schemas.microsoft.com/office/powerpoint/2010/main" val="1670633706"/>
              </p:ext>
            </p:extLst>
          </p:nvPr>
        </p:nvGraphicFramePr>
        <p:xfrm>
          <a:off x="779012" y="2074292"/>
          <a:ext cx="10633976" cy="3575815"/>
        </p:xfrm>
        <a:graphic>
          <a:graphicData uri="http://schemas.openxmlformats.org/drawingml/2006/table">
            <a:tbl>
              <a:tblPr firstRow="1" bandRow="1">
                <a:tableStyleId>{5C22544A-7EE6-4342-B048-85BDC9FD1C3A}</a:tableStyleId>
              </a:tblPr>
              <a:tblGrid>
                <a:gridCol w="1704364">
                  <a:extLst>
                    <a:ext uri="{9D8B030D-6E8A-4147-A177-3AD203B41FA5}">
                      <a16:colId xmlns:a16="http://schemas.microsoft.com/office/drawing/2014/main" val="603640493"/>
                    </a:ext>
                  </a:extLst>
                </a:gridCol>
                <a:gridCol w="8929612">
                  <a:extLst>
                    <a:ext uri="{9D8B030D-6E8A-4147-A177-3AD203B41FA5}">
                      <a16:colId xmlns:a16="http://schemas.microsoft.com/office/drawing/2014/main" val="2022790474"/>
                    </a:ext>
                  </a:extLst>
                </a:gridCol>
              </a:tblGrid>
              <a:tr h="556693">
                <a:tc>
                  <a:txBody>
                    <a:bodyPr/>
                    <a:lstStyle/>
                    <a:p>
                      <a:pPr algn="ctr"/>
                      <a:r>
                        <a:rPr lang="zh-CN" altLang="en-US" sz="2000" dirty="0"/>
                        <a:t>名称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2000" dirty="0"/>
                        <a:t>简介</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77466083"/>
                  </a:ext>
                </a:extLst>
              </a:tr>
              <a:tr h="701574">
                <a:tc>
                  <a:txBody>
                    <a:bodyPr/>
                    <a:lstStyle/>
                    <a:p>
                      <a:pPr algn="ctr"/>
                      <a:r>
                        <a:rPr lang="en-US" altLang="zh-CN" sz="2000" b="1" dirty="0">
                          <a:solidFill>
                            <a:schemeClr val="tx1"/>
                          </a:solidFill>
                        </a:rPr>
                        <a:t>TaxiNYC2</a:t>
                      </a:r>
                      <a:endParaRPr lang="zh-CN" altLang="en-US" sz="2000" b="1" dirty="0">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zh-CN" altLang="en-US" sz="1800" dirty="0">
                          <a:effectLst/>
                        </a:rPr>
                        <a:t>纽约市（</a:t>
                      </a:r>
                      <a:r>
                        <a:rPr lang="en-US" altLang="zh-CN" sz="1800" dirty="0">
                          <a:effectLst/>
                        </a:rPr>
                        <a:t>NYC</a:t>
                      </a:r>
                      <a:r>
                        <a:rPr lang="zh-CN" altLang="en-US" sz="1800" dirty="0">
                          <a:effectLst/>
                        </a:rPr>
                        <a:t>）的出租车</a:t>
                      </a:r>
                      <a:r>
                        <a:rPr lang="en-US" altLang="zh-CN" sz="1800" dirty="0">
                          <a:effectLst/>
                        </a:rPr>
                        <a:t>GPS</a:t>
                      </a:r>
                      <a:r>
                        <a:rPr lang="zh-CN" altLang="en-US" sz="1800" dirty="0">
                          <a:effectLst/>
                        </a:rPr>
                        <a:t>数据</a:t>
                      </a:r>
                      <a:r>
                        <a:rPr lang="zh-CN" altLang="en-US" sz="2000" dirty="0"/>
                        <a:t> ，</a:t>
                      </a:r>
                      <a:r>
                        <a:rPr lang="en-US" altLang="zh-CN" sz="1800" dirty="0">
                          <a:effectLst/>
                        </a:rPr>
                        <a:t>2011.1.1~2016.6.30</a:t>
                      </a:r>
                      <a:r>
                        <a:rPr lang="zh-CN" altLang="en-US" sz="1800" dirty="0">
                          <a:effectLst/>
                        </a:rPr>
                        <a:t>，将纽约市划分为</a:t>
                      </a:r>
                      <a:r>
                        <a:rPr lang="en-US" altLang="zh-CN" sz="1800" dirty="0">
                          <a:effectLst/>
                        </a:rPr>
                        <a:t>100</a:t>
                      </a:r>
                      <a:r>
                        <a:rPr lang="zh-CN" altLang="en-US" sz="1800" dirty="0">
                          <a:effectLst/>
                        </a:rPr>
                        <a:t>个不规则区域</a:t>
                      </a:r>
                      <a:endParaRPr lang="zh-CN" altLang="en-US" sz="2000" b="0"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87756302"/>
                  </a:ext>
                </a:extLst>
              </a:tr>
              <a:tr h="701574">
                <a:tc>
                  <a:txBody>
                    <a:bodyPr/>
                    <a:lstStyle/>
                    <a:p>
                      <a:pPr marL="0" algn="ctr" defTabSz="914400" rtl="0" eaLnBrk="1" latinLnBrk="0" hangingPunct="1"/>
                      <a:r>
                        <a:rPr lang="en-US" altLang="zh-CN" sz="2000" b="1" kern="1200" dirty="0" err="1">
                          <a:solidFill>
                            <a:schemeClr val="dk1"/>
                          </a:solidFill>
                          <a:latin typeface="+mn-lt"/>
                          <a:ea typeface="+mn-ea"/>
                          <a:cs typeface="+mn-cs"/>
                        </a:rPr>
                        <a:t>TaxiBJ</a:t>
                      </a:r>
                      <a:endParaRPr lang="zh-CN" altLang="en-US" sz="2000" b="1"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t>北京市出租车</a:t>
                      </a:r>
                      <a:r>
                        <a:rPr lang="en-US" altLang="zh-CN" sz="1800" b="0" dirty="0"/>
                        <a:t>GPS</a:t>
                      </a:r>
                      <a:r>
                        <a:rPr lang="zh-CN" altLang="en-US" sz="1800" b="0" dirty="0"/>
                        <a:t>数据，</a:t>
                      </a:r>
                      <a:r>
                        <a:rPr lang="en-US" altLang="zh-CN" sz="1800" dirty="0">
                          <a:effectLst/>
                        </a:rPr>
                        <a:t>2013.7.1~2013.10.30;</a:t>
                      </a:r>
                      <a:r>
                        <a:rPr lang="zh-CN" altLang="en-US" sz="1800" dirty="0">
                          <a:effectLst/>
                        </a:rPr>
                        <a:t> </a:t>
                      </a:r>
                      <a:r>
                        <a:rPr lang="en-US" altLang="zh-CN" sz="1800" dirty="0">
                          <a:effectLst/>
                        </a:rPr>
                        <a:t>2014.3.1~2014.6.30;</a:t>
                      </a:r>
                      <a:r>
                        <a:rPr lang="zh-CN" altLang="en-US" sz="1800" dirty="0">
                          <a:effectLst/>
                        </a:rPr>
                        <a:t> </a:t>
                      </a:r>
                      <a:r>
                        <a:rPr lang="en-US" altLang="zh-CN" sz="1800" dirty="0">
                          <a:effectLst/>
                        </a:rPr>
                        <a:t>2015.3.1~2015.6.30;</a:t>
                      </a:r>
                      <a:r>
                        <a:rPr lang="zh-CN" altLang="en-US" sz="1800" dirty="0">
                          <a:effectLst/>
                        </a:rPr>
                        <a:t> </a:t>
                      </a:r>
                      <a:r>
                        <a:rPr lang="en-US" altLang="zh-CN" sz="1800" dirty="0">
                          <a:effectLst/>
                        </a:rPr>
                        <a:t>2015.11.1~2016.4.10</a:t>
                      </a:r>
                      <a:r>
                        <a:rPr lang="zh-CN" altLang="en-US" dirty="0"/>
                        <a:t> </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extLst>
                  <a:ext uri="{0D108BD9-81ED-4DB2-BD59-A6C34878D82A}">
                    <a16:rowId xmlns:a16="http://schemas.microsoft.com/office/drawing/2014/main" val="48454561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BikeDC3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华盛顿特区自行车系统。数据包括：行程持续时间，起点和终点站</a:t>
                      </a:r>
                      <a:r>
                        <a:rPr lang="en-US" altLang="zh-CN" sz="1800" dirty="0">
                          <a:effectLst/>
                        </a:rPr>
                        <a:t>ID</a:t>
                      </a:r>
                      <a:r>
                        <a:rPr lang="zh-CN" altLang="en-US" sz="1800" dirty="0">
                          <a:effectLst/>
                        </a:rPr>
                        <a:t>，起点和终点时间，共有</a:t>
                      </a:r>
                      <a:r>
                        <a:rPr lang="en-US" altLang="zh-CN" sz="1800" dirty="0">
                          <a:effectLst/>
                        </a:rPr>
                        <a:t>472</a:t>
                      </a:r>
                      <a:r>
                        <a:rPr lang="zh-CN" altLang="en-US" sz="1800" dirty="0">
                          <a:effectLst/>
                        </a:rPr>
                        <a:t>个车站。流入是签入的自行车数，流出是签出的自行车数，删除了停用或数据很少的站点，对站点进行聚类获得了</a:t>
                      </a:r>
                      <a:r>
                        <a:rPr lang="en-US" altLang="zh-CN" sz="1800" dirty="0">
                          <a:effectLst/>
                        </a:rPr>
                        <a:t>120</a:t>
                      </a:r>
                      <a:r>
                        <a:rPr lang="zh-CN" altLang="en-US" sz="1800" dirty="0">
                          <a:effectLst/>
                        </a:rPr>
                        <a:t>个不规则区域</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438359139"/>
                  </a:ext>
                </a:extLst>
              </a:tr>
              <a:tr h="701574">
                <a:tc>
                  <a:txBody>
                    <a:bodyPr/>
                    <a:lstStyle/>
                    <a:p>
                      <a:pPr marL="0" algn="ctr" defTabSz="914400" rtl="0" eaLnBrk="1" latinLnBrk="0" hangingPunct="1"/>
                      <a:r>
                        <a:rPr lang="en-US" altLang="zh-CN" sz="2000" b="1" kern="1200" dirty="0">
                          <a:solidFill>
                            <a:schemeClr val="dk1"/>
                          </a:solidFill>
                          <a:latin typeface="+mn-lt"/>
                          <a:ea typeface="+mn-ea"/>
                          <a:cs typeface="+mn-cs"/>
                        </a:rPr>
                        <a:t>BikeNYC4</a:t>
                      </a:r>
                      <a:endParaRPr lang="zh-CN" altLang="en-US" sz="2000" b="1"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a:t>NYC Bike</a:t>
                      </a:r>
                      <a:r>
                        <a:rPr lang="zh-CN" altLang="en-US" sz="1800" b="0" dirty="0"/>
                        <a:t>系统，</a:t>
                      </a:r>
                      <a:r>
                        <a:rPr lang="en-US" altLang="zh-CN" sz="1800" dirty="0">
                          <a:effectLst/>
                        </a:rPr>
                        <a:t>2013.7.1~2016.12.31</a:t>
                      </a:r>
                      <a:r>
                        <a:rPr lang="zh-CN" altLang="en-US" sz="1800" dirty="0">
                          <a:effectLst/>
                        </a:rPr>
                        <a:t>，共</a:t>
                      </a:r>
                      <a:r>
                        <a:rPr lang="en-US" altLang="zh-CN" sz="1800" dirty="0">
                          <a:effectLst/>
                        </a:rPr>
                        <a:t>416</a:t>
                      </a:r>
                      <a:r>
                        <a:rPr lang="zh-CN" altLang="en-US" sz="1800" dirty="0">
                          <a:effectLst/>
                        </a:rPr>
                        <a:t>个站点</a:t>
                      </a:r>
                      <a:r>
                        <a:rPr lang="zh-CN" altLang="en-US" dirty="0"/>
                        <a:t> </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extLst>
                  <a:ext uri="{0D108BD9-81ED-4DB2-BD59-A6C34878D82A}">
                    <a16:rowId xmlns:a16="http://schemas.microsoft.com/office/drawing/2014/main" val="973770056"/>
                  </a:ext>
                </a:extLst>
              </a:tr>
            </a:tbl>
          </a:graphicData>
        </a:graphic>
      </p:graphicFrame>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24</a:t>
            </a:fld>
            <a:endParaRPr lang="zh-CN" altLang="en-US" dirty="0"/>
          </a:p>
        </p:txBody>
      </p:sp>
    </p:spTree>
    <p:extLst>
      <p:ext uri="{BB962C8B-B14F-4D97-AF65-F5344CB8AC3E}">
        <p14:creationId xmlns:p14="http://schemas.microsoft.com/office/powerpoint/2010/main" val="957457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41FC834-D1C5-43B8-9248-94DB2B9BF39F}"/>
              </a:ext>
            </a:extLst>
          </p:cNvPr>
          <p:cNvSpPr/>
          <p:nvPr/>
        </p:nvSpPr>
        <p:spPr>
          <a:xfrm>
            <a:off x="4633620" y="1037569"/>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实验结果</a:t>
            </a:r>
          </a:p>
        </p:txBody>
      </p:sp>
      <p:sp>
        <p:nvSpPr>
          <p:cNvPr id="9" name="文本占位符 8">
            <a:extLst>
              <a:ext uri="{FF2B5EF4-FFF2-40B4-BE49-F238E27FC236}">
                <a16:creationId xmlns:a16="http://schemas.microsoft.com/office/drawing/2014/main" id="{2E9B8565-8ECB-427F-88B2-4A49DDD8FEF6}"/>
              </a:ext>
            </a:extLst>
          </p:cNvPr>
          <p:cNvSpPr>
            <a:spLocks noGrp="1"/>
          </p:cNvSpPr>
          <p:nvPr>
            <p:ph type="body" sz="quarter" idx="13"/>
          </p:nvPr>
        </p:nvSpPr>
        <p:spPr>
          <a:xfrm>
            <a:off x="3950574" y="784812"/>
            <a:ext cx="4290852" cy="462755"/>
          </a:xfrm>
        </p:spPr>
        <p:txBody>
          <a:bodyPr/>
          <a:lstStyle/>
          <a:p>
            <a:r>
              <a:rPr lang="en-US" altLang="zh-CN" dirty="0"/>
              <a:t>Baseline</a:t>
            </a:r>
            <a:endParaRPr lang="zh-CN" altLang="en-US" dirty="0"/>
          </a:p>
        </p:txBody>
      </p:sp>
      <p:graphicFrame>
        <p:nvGraphicFramePr>
          <p:cNvPr id="2" name="表格 1">
            <a:extLst>
              <a:ext uri="{FF2B5EF4-FFF2-40B4-BE49-F238E27FC236}">
                <a16:creationId xmlns:a16="http://schemas.microsoft.com/office/drawing/2014/main" id="{F8AA04F6-C5FB-4109-9D50-7DF4C98709EB}"/>
              </a:ext>
            </a:extLst>
          </p:cNvPr>
          <p:cNvGraphicFramePr>
            <a:graphicFrameLocks noGrp="1"/>
          </p:cNvGraphicFramePr>
          <p:nvPr>
            <p:extLst>
              <p:ext uri="{D42A27DB-BD31-4B8C-83A1-F6EECF244321}">
                <p14:modId xmlns:p14="http://schemas.microsoft.com/office/powerpoint/2010/main" val="2278975239"/>
              </p:ext>
            </p:extLst>
          </p:nvPr>
        </p:nvGraphicFramePr>
        <p:xfrm>
          <a:off x="430994" y="1330300"/>
          <a:ext cx="11330012" cy="4742889"/>
        </p:xfrm>
        <a:graphic>
          <a:graphicData uri="http://schemas.openxmlformats.org/drawingml/2006/table">
            <a:tbl>
              <a:tblPr firstRow="1" bandRow="1">
                <a:tableStyleId>{5C22544A-7EE6-4342-B048-85BDC9FD1C3A}</a:tableStyleId>
              </a:tblPr>
              <a:tblGrid>
                <a:gridCol w="1815922">
                  <a:extLst>
                    <a:ext uri="{9D8B030D-6E8A-4147-A177-3AD203B41FA5}">
                      <a16:colId xmlns:a16="http://schemas.microsoft.com/office/drawing/2014/main" val="603640493"/>
                    </a:ext>
                  </a:extLst>
                </a:gridCol>
                <a:gridCol w="9514090">
                  <a:extLst>
                    <a:ext uri="{9D8B030D-6E8A-4147-A177-3AD203B41FA5}">
                      <a16:colId xmlns:a16="http://schemas.microsoft.com/office/drawing/2014/main" val="2022790474"/>
                    </a:ext>
                  </a:extLst>
                </a:gridCol>
              </a:tblGrid>
              <a:tr h="398249">
                <a:tc>
                  <a:txBody>
                    <a:bodyPr/>
                    <a:lstStyle/>
                    <a:p>
                      <a:pPr algn="ctr"/>
                      <a:r>
                        <a:rPr lang="zh-CN" altLang="en-US" sz="1600" dirty="0"/>
                        <a:t>名称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sz="1600" dirty="0"/>
                        <a:t>简介</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77466083"/>
                  </a:ext>
                </a:extLst>
              </a:tr>
              <a:tr h="611720">
                <a:tc>
                  <a:txBody>
                    <a:bodyPr/>
                    <a:lstStyle/>
                    <a:p>
                      <a:pPr algn="ctr"/>
                      <a:r>
                        <a:rPr lang="en-US" altLang="zh-CN" sz="1600" b="1" dirty="0">
                          <a:solidFill>
                            <a:schemeClr val="tx1"/>
                          </a:solidFill>
                        </a:rPr>
                        <a:t>HA</a:t>
                      </a:r>
                      <a:endParaRPr lang="zh-CN" altLang="en-US" sz="1600" b="1" dirty="0">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zh-CN" altLang="en-US" sz="1600" dirty="0">
                          <a:effectLst/>
                        </a:rPr>
                        <a:t>历史平均值，该模型将人群流量模拟为一个季节性过程，并使用以前季节的平均值作为预测，为期一周。例如，对于这个星期二的预测是所有历史星期二的平均人群流量。</a:t>
                      </a:r>
                      <a:r>
                        <a:rPr lang="zh-CN" altLang="en-US" sz="1600" dirty="0"/>
                        <a:t> </a:t>
                      </a:r>
                      <a:endParaRPr lang="zh-CN" altLang="en-US" sz="1600" b="0"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87756302"/>
                  </a:ext>
                </a:extLst>
              </a:tr>
              <a:tr h="501896">
                <a:tc>
                  <a:txBody>
                    <a:bodyPr/>
                    <a:lstStyle/>
                    <a:p>
                      <a:pPr marL="0" algn="ctr" defTabSz="914400" rtl="0" eaLnBrk="1" latinLnBrk="0" hangingPunct="1"/>
                      <a:r>
                        <a:rPr lang="en-US" altLang="zh-CN" sz="1600" b="1" kern="1200" dirty="0">
                          <a:solidFill>
                            <a:schemeClr val="dk1"/>
                          </a:solidFill>
                          <a:latin typeface="+mn-lt"/>
                          <a:ea typeface="+mn-ea"/>
                          <a:cs typeface="+mn-cs"/>
                        </a:rPr>
                        <a:t>VAR</a:t>
                      </a:r>
                      <a:endParaRPr lang="zh-CN" altLang="en-US" sz="1600" b="1"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tc>
                  <a:txBody>
                    <a:bodyPr/>
                    <a:lstStyle/>
                    <a:p>
                      <a:pPr rtl="0"/>
                      <a:r>
                        <a:rPr lang="zh-CN" altLang="en-US" sz="1800" b="0" i="0" kern="1200" dirty="0">
                          <a:solidFill>
                            <a:schemeClr val="dk1"/>
                          </a:solidFill>
                          <a:effectLst/>
                          <a:latin typeface="+mn-lt"/>
                          <a:ea typeface="+mn-ea"/>
                          <a:cs typeface="+mn-cs"/>
                        </a:rPr>
                        <a:t>向量自动回归是一种更高级的时空模型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extLst>
                  <a:ext uri="{0D108BD9-81ED-4DB2-BD59-A6C34878D82A}">
                    <a16:rowId xmlns:a16="http://schemas.microsoft.com/office/drawing/2014/main" val="484545614"/>
                  </a:ext>
                </a:extLst>
              </a:tr>
              <a:tr h="501896">
                <a:tc>
                  <a:txBody>
                    <a:bodyPr/>
                    <a:lstStyle/>
                    <a:p>
                      <a:pPr marL="0" algn="ctr" defTabSz="914400" rtl="0" eaLnBrk="1" latinLnBrk="0" hangingPunct="1"/>
                      <a:r>
                        <a:rPr lang="en-US" altLang="zh-CN" sz="1600" b="1" kern="1200" dirty="0">
                          <a:solidFill>
                            <a:schemeClr val="tx1"/>
                          </a:solidFill>
                          <a:latin typeface="+mn-lt"/>
                          <a:ea typeface="+mn-ea"/>
                          <a:cs typeface="+mn-cs"/>
                        </a:rPr>
                        <a:t>GBRT</a:t>
                      </a:r>
                      <a:endParaRPr lang="zh-CN" altLang="en-US" sz="16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rPr>
                        <a:t>梯度提升决策树，使用相同输入的特征</a:t>
                      </a:r>
                      <a:r>
                        <a:rPr lang="zh-CN" altLang="en-US" sz="1600" dirty="0"/>
                        <a:t> </a:t>
                      </a:r>
                      <a:endParaRPr lang="zh-CN" altLang="en-US" sz="16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438359139"/>
                  </a:ext>
                </a:extLst>
              </a:tr>
              <a:tr h="501896">
                <a:tc>
                  <a:txBody>
                    <a:bodyPr/>
                    <a:lstStyle/>
                    <a:p>
                      <a:pPr marL="0" algn="ctr" defTabSz="914400" rtl="0" eaLnBrk="1" latinLnBrk="0" hangingPunct="1"/>
                      <a:r>
                        <a:rPr lang="en-US" altLang="zh-CN" sz="1600" b="1" kern="1200" dirty="0">
                          <a:solidFill>
                            <a:schemeClr val="dk1"/>
                          </a:solidFill>
                          <a:latin typeface="+mn-lt"/>
                          <a:ea typeface="+mn-ea"/>
                          <a:cs typeface="+mn-cs"/>
                        </a:rPr>
                        <a:t>FC-LSTM</a:t>
                      </a:r>
                      <a:endParaRPr lang="zh-CN" altLang="en-US" sz="1600" b="1"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rPr>
                        <a:t>基于</a:t>
                      </a:r>
                      <a:r>
                        <a:rPr lang="en-US" altLang="zh-CN" sz="1600" dirty="0">
                          <a:effectLst/>
                        </a:rPr>
                        <a:t>LSTM</a:t>
                      </a:r>
                      <a:r>
                        <a:rPr lang="zh-CN" altLang="en-US" sz="1600" dirty="0">
                          <a:effectLst/>
                        </a:rPr>
                        <a:t>的编码器</a:t>
                      </a:r>
                      <a:r>
                        <a:rPr lang="en-US" altLang="zh-CN" sz="1600" dirty="0">
                          <a:effectLst/>
                        </a:rPr>
                        <a:t>-</a:t>
                      </a:r>
                      <a:r>
                        <a:rPr lang="zh-CN" altLang="en-US" sz="1600" dirty="0">
                          <a:effectLst/>
                        </a:rPr>
                        <a:t>解码器框架。编码器和解码器都有两个具有</a:t>
                      </a:r>
                      <a:r>
                        <a:rPr lang="en-US" altLang="zh-CN" sz="1600" dirty="0">
                          <a:effectLst/>
                        </a:rPr>
                        <a:t>128</a:t>
                      </a:r>
                      <a:r>
                        <a:rPr lang="zh-CN" altLang="en-US" sz="1600" dirty="0">
                          <a:effectLst/>
                        </a:rPr>
                        <a:t>或</a:t>
                      </a:r>
                      <a:r>
                        <a:rPr lang="en-US" altLang="zh-CN" sz="1600" dirty="0">
                          <a:effectLst/>
                        </a:rPr>
                        <a:t>64</a:t>
                      </a:r>
                      <a:r>
                        <a:rPr lang="zh-CN" altLang="en-US" sz="1600" dirty="0">
                          <a:effectLst/>
                        </a:rPr>
                        <a:t>个</a:t>
                      </a:r>
                      <a:r>
                        <a:rPr lang="en-US" altLang="zh-CN" sz="1600" dirty="0">
                          <a:effectLst/>
                        </a:rPr>
                        <a:t>LSTM</a:t>
                      </a:r>
                      <a:r>
                        <a:rPr lang="zh-CN" altLang="en-US" sz="1600" dirty="0">
                          <a:effectLst/>
                        </a:rPr>
                        <a:t>单元的循环层</a:t>
                      </a:r>
                      <a:r>
                        <a:rPr lang="zh-CN" altLang="en-US" sz="1600" dirty="0"/>
                        <a:t> </a:t>
                      </a:r>
                      <a:endParaRPr lang="zh-CN" altLang="en-US" sz="16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extLst>
                  <a:ext uri="{0D108BD9-81ED-4DB2-BD59-A6C34878D82A}">
                    <a16:rowId xmlns:a16="http://schemas.microsoft.com/office/drawing/2014/main" val="973770056"/>
                  </a:ext>
                </a:extLst>
              </a:tr>
              <a:tr h="501896">
                <a:tc>
                  <a:txBody>
                    <a:bodyPr/>
                    <a:lstStyle/>
                    <a:p>
                      <a:pPr marL="0" algn="ctr" defTabSz="914400" rtl="0" eaLnBrk="1" latinLnBrk="0" hangingPunct="1"/>
                      <a:r>
                        <a:rPr lang="en-US" altLang="zh-CN" sz="1600" b="1" kern="1200" dirty="0">
                          <a:solidFill>
                            <a:schemeClr val="dk1"/>
                          </a:solidFill>
                          <a:latin typeface="+mn-lt"/>
                          <a:ea typeface="+mn-ea"/>
                          <a:cs typeface="+mn-cs"/>
                        </a:rPr>
                        <a:t>GCN</a:t>
                      </a:r>
                      <a:endParaRPr lang="zh-CN" altLang="en-US" sz="1600" b="1"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rPr>
                        <a:t>基于图卷积构造了一个三层的图卷积网络。输入是前</a:t>
                      </a:r>
                      <a:r>
                        <a:rPr lang="en-US" altLang="zh-CN" sz="1600" dirty="0">
                          <a:effectLst/>
                        </a:rPr>
                        <a:t>6</a:t>
                      </a:r>
                      <a:r>
                        <a:rPr lang="zh-CN" altLang="en-US" sz="1600" dirty="0">
                          <a:effectLst/>
                        </a:rPr>
                        <a:t>个时间步长的数据，输出是目标时间步长的预测值</a:t>
                      </a:r>
                      <a:r>
                        <a:rPr lang="zh-CN" altLang="en-US" sz="1600" dirty="0"/>
                        <a:t> </a:t>
                      </a:r>
                      <a:endParaRPr lang="zh-CN" altLang="en-US" sz="16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13776557"/>
                  </a:ext>
                </a:extLst>
              </a:tr>
              <a:tr h="611720">
                <a:tc>
                  <a:txBody>
                    <a:bodyPr/>
                    <a:lstStyle/>
                    <a:p>
                      <a:pPr marL="0" algn="ctr" defTabSz="914400" rtl="0" eaLnBrk="1" latinLnBrk="0" hangingPunct="1"/>
                      <a:r>
                        <a:rPr lang="en-US" altLang="zh-CN" sz="1600" b="1" kern="1200" dirty="0">
                          <a:solidFill>
                            <a:schemeClr val="dk1"/>
                          </a:solidFill>
                          <a:latin typeface="+mn-lt"/>
                          <a:ea typeface="+mn-ea"/>
                          <a:cs typeface="+mn-cs"/>
                        </a:rPr>
                        <a:t>DCRNN</a:t>
                      </a:r>
                      <a:endParaRPr lang="zh-CN" altLang="en-US" sz="1600" b="1"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rPr>
                        <a:t>构造了一个</a:t>
                      </a:r>
                      <a:r>
                        <a:rPr lang="en-US" altLang="zh-CN" sz="1600" dirty="0">
                          <a:effectLst/>
                        </a:rPr>
                        <a:t>2</a:t>
                      </a:r>
                      <a:r>
                        <a:rPr lang="zh-CN" altLang="en-US" sz="1600" dirty="0">
                          <a:effectLst/>
                        </a:rPr>
                        <a:t>层的监督扩散卷积递归神经网络，它在预测道路上的行车速度方面取得了最新的成果。输入是前</a:t>
                      </a:r>
                      <a:r>
                        <a:rPr lang="en-US" altLang="zh-CN" sz="1600" dirty="0">
                          <a:effectLst/>
                        </a:rPr>
                        <a:t>6</a:t>
                      </a:r>
                      <a:r>
                        <a:rPr lang="zh-CN" altLang="en-US" sz="1600" dirty="0">
                          <a:effectLst/>
                        </a:rPr>
                        <a:t>个时间步长的数据，输出是目标时间步长</a:t>
                      </a:r>
                      <a:r>
                        <a:rPr lang="zh-CN" altLang="en-US" sz="1600" dirty="0"/>
                        <a:t> 的预测值</a:t>
                      </a:r>
                      <a:endParaRPr lang="zh-CN" altLang="en-US" sz="16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extLst>
                  <a:ext uri="{0D108BD9-81ED-4DB2-BD59-A6C34878D82A}">
                    <a16:rowId xmlns:a16="http://schemas.microsoft.com/office/drawing/2014/main" val="438603008"/>
                  </a:ext>
                </a:extLst>
              </a:tr>
              <a:tr h="611720">
                <a:tc>
                  <a:txBody>
                    <a:bodyPr/>
                    <a:lstStyle/>
                    <a:p>
                      <a:pPr marL="0" algn="ctr" defTabSz="914400" rtl="0" eaLnBrk="1" latinLnBrk="0" hangingPunct="1"/>
                      <a:r>
                        <a:rPr lang="en-US" altLang="zh-CN" sz="1600" b="1" kern="1200" dirty="0">
                          <a:solidFill>
                            <a:schemeClr val="dk1"/>
                          </a:solidFill>
                          <a:latin typeface="+mn-lt"/>
                          <a:ea typeface="+mn-ea"/>
                          <a:cs typeface="+mn-cs"/>
                        </a:rPr>
                        <a:t>FCCF</a:t>
                      </a:r>
                      <a:endParaRPr lang="zh-CN" altLang="en-US" sz="1600" b="1"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rPr>
                        <a:t>基于高斯马尔可夫随机场的全市人群流动模型预测，该模型利用了所有单个区域的流量特征，区域之间的过渡流特征以及外部因素特征。</a:t>
                      </a:r>
                      <a:endParaRPr lang="zh-CN" altLang="en-US" sz="16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535605"/>
                  </a:ext>
                </a:extLst>
              </a:tr>
              <a:tr h="501896">
                <a:tc>
                  <a:txBody>
                    <a:bodyPr/>
                    <a:lstStyle/>
                    <a:p>
                      <a:pPr marL="0" algn="ctr" defTabSz="914400" rtl="0" eaLnBrk="1" latinLnBrk="0" hangingPunct="1"/>
                      <a:r>
                        <a:rPr lang="en-US" altLang="zh-CN" sz="1600" b="1" kern="1200" dirty="0">
                          <a:solidFill>
                            <a:schemeClr val="dk1"/>
                          </a:solidFill>
                          <a:latin typeface="+mn-lt"/>
                          <a:ea typeface="+mn-ea"/>
                          <a:cs typeface="+mn-cs"/>
                        </a:rPr>
                        <a:t>ST-MGCN</a:t>
                      </a:r>
                      <a:endParaRPr lang="zh-CN" altLang="en-US" sz="1600" b="1"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rPr>
                        <a:t>时空多图卷积网络预测乘车需求。复现了论文的模型并使用论文推荐的模型超参数。</a:t>
                      </a:r>
                      <a:endParaRPr lang="zh-CN" altLang="en-US" sz="16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E2D2"/>
                    </a:solidFill>
                  </a:tcPr>
                </a:tc>
                <a:extLst>
                  <a:ext uri="{0D108BD9-81ED-4DB2-BD59-A6C34878D82A}">
                    <a16:rowId xmlns:a16="http://schemas.microsoft.com/office/drawing/2014/main" val="2197128639"/>
                  </a:ext>
                </a:extLst>
              </a:tr>
            </a:tbl>
          </a:graphicData>
        </a:graphic>
      </p:graphicFrame>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25</a:t>
            </a:fld>
            <a:endParaRPr lang="zh-CN" altLang="en-US" dirty="0"/>
          </a:p>
        </p:txBody>
      </p:sp>
    </p:spTree>
    <p:extLst>
      <p:ext uri="{BB962C8B-B14F-4D97-AF65-F5344CB8AC3E}">
        <p14:creationId xmlns:p14="http://schemas.microsoft.com/office/powerpoint/2010/main" val="1050138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6126B210-7D50-4875-95D9-BE852BCA5F08}"/>
              </a:ext>
            </a:extLst>
          </p:cNvPr>
          <p:cNvGrpSpPr/>
          <p:nvPr/>
        </p:nvGrpSpPr>
        <p:grpSpPr>
          <a:xfrm>
            <a:off x="658590" y="5502070"/>
            <a:ext cx="4489468" cy="793463"/>
            <a:chOff x="658590" y="5059632"/>
            <a:chExt cx="4489468" cy="621446"/>
          </a:xfrm>
        </p:grpSpPr>
        <p:cxnSp>
          <p:nvCxnSpPr>
            <p:cNvPr id="30" name="直接连接符 29">
              <a:extLst>
                <a:ext uri="{FF2B5EF4-FFF2-40B4-BE49-F238E27FC236}">
                  <a16:creationId xmlns:a16="http://schemas.microsoft.com/office/drawing/2014/main" id="{F274FD39-D957-4999-9011-19E0EA2C1BF4}"/>
                </a:ext>
              </a:extLst>
            </p:cNvPr>
            <p:cNvCxnSpPr>
              <a:cxnSpLocks/>
            </p:cNvCxnSpPr>
            <p:nvPr/>
          </p:nvCxnSpPr>
          <p:spPr>
            <a:xfrm>
              <a:off x="928590" y="5645078"/>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5331526B-7355-46D7-BF4F-9A2D971D0682}"/>
                </a:ext>
              </a:extLst>
            </p:cNvPr>
            <p:cNvSpPr/>
            <p:nvPr/>
          </p:nvSpPr>
          <p:spPr>
            <a:xfrm>
              <a:off x="658590" y="5609078"/>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35" name="直接连接符 34">
              <a:extLst>
                <a:ext uri="{FF2B5EF4-FFF2-40B4-BE49-F238E27FC236}">
                  <a16:creationId xmlns:a16="http://schemas.microsoft.com/office/drawing/2014/main" id="{FCD252E9-248F-461C-B8A9-DC217B843585}"/>
                </a:ext>
              </a:extLst>
            </p:cNvPr>
            <p:cNvCxnSpPr>
              <a:cxnSpLocks/>
              <a:stCxn id="34" idx="4"/>
            </p:cNvCxnSpPr>
            <p:nvPr/>
          </p:nvCxnSpPr>
          <p:spPr>
            <a:xfrm>
              <a:off x="5148058" y="5059632"/>
              <a:ext cx="0" cy="57458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81B2425D-5051-49E5-964A-62531E8A72F5}"/>
              </a:ext>
            </a:extLst>
          </p:cNvPr>
          <p:cNvGrpSpPr/>
          <p:nvPr/>
        </p:nvGrpSpPr>
        <p:grpSpPr>
          <a:xfrm>
            <a:off x="7923961" y="1565666"/>
            <a:ext cx="3801788" cy="69482"/>
            <a:chOff x="7659358" y="3860735"/>
            <a:chExt cx="3859542" cy="72000"/>
          </a:xfrm>
        </p:grpSpPr>
        <p:cxnSp>
          <p:nvCxnSpPr>
            <p:cNvPr id="22" name="直接连接符 21">
              <a:extLst>
                <a:ext uri="{FF2B5EF4-FFF2-40B4-BE49-F238E27FC236}">
                  <a16:creationId xmlns:a16="http://schemas.microsoft.com/office/drawing/2014/main" id="{5B611039-FFE0-49B3-A24F-D4D15B6833CD}"/>
                </a:ext>
              </a:extLst>
            </p:cNvPr>
            <p:cNvCxnSpPr>
              <a:cxnSpLocks/>
            </p:cNvCxnSpPr>
            <p:nvPr/>
          </p:nvCxnSpPr>
          <p:spPr>
            <a:xfrm flipH="1">
              <a:off x="7659358" y="3896735"/>
              <a:ext cx="35895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A496C0CC-85F0-4D94-A98B-9384922B9D4E}"/>
                </a:ext>
              </a:extLst>
            </p:cNvPr>
            <p:cNvSpPr/>
            <p:nvPr/>
          </p:nvSpPr>
          <p:spPr>
            <a:xfrm flipH="1">
              <a:off x="10978900" y="386073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grpSp>
      <p:grpSp>
        <p:nvGrpSpPr>
          <p:cNvPr id="42" name="组合 41">
            <a:extLst>
              <a:ext uri="{FF2B5EF4-FFF2-40B4-BE49-F238E27FC236}">
                <a16:creationId xmlns:a16="http://schemas.microsoft.com/office/drawing/2014/main" id="{9A1E70B1-8490-465D-8B02-BA80B8BC9941}"/>
              </a:ext>
            </a:extLst>
          </p:cNvPr>
          <p:cNvGrpSpPr/>
          <p:nvPr/>
        </p:nvGrpSpPr>
        <p:grpSpPr>
          <a:xfrm>
            <a:off x="658590" y="1435587"/>
            <a:ext cx="4489468" cy="942055"/>
            <a:chOff x="658590" y="1557275"/>
            <a:chExt cx="4489468" cy="942055"/>
          </a:xfrm>
        </p:grpSpPr>
        <p:cxnSp>
          <p:nvCxnSpPr>
            <p:cNvPr id="45" name="直接连接符 44">
              <a:extLst>
                <a:ext uri="{FF2B5EF4-FFF2-40B4-BE49-F238E27FC236}">
                  <a16:creationId xmlns:a16="http://schemas.microsoft.com/office/drawing/2014/main" id="{110C79F6-E9EC-43D1-8B7C-8E1130381C58}"/>
                </a:ext>
              </a:extLst>
            </p:cNvPr>
            <p:cNvCxnSpPr>
              <a:cxnSpLocks/>
            </p:cNvCxnSpPr>
            <p:nvPr/>
          </p:nvCxnSpPr>
          <p:spPr>
            <a:xfrm flipV="1">
              <a:off x="928590" y="1593275"/>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5CB956D0-54A4-4BEB-B72B-C467DD7F663E}"/>
                </a:ext>
              </a:extLst>
            </p:cNvPr>
            <p:cNvSpPr/>
            <p:nvPr/>
          </p:nvSpPr>
          <p:spPr>
            <a:xfrm flipV="1">
              <a:off x="658590" y="155727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47" name="直接连接符 46">
              <a:extLst>
                <a:ext uri="{FF2B5EF4-FFF2-40B4-BE49-F238E27FC236}">
                  <a16:creationId xmlns:a16="http://schemas.microsoft.com/office/drawing/2014/main" id="{C2BAD720-BD8C-4777-B20F-FD1C7651377A}"/>
                </a:ext>
              </a:extLst>
            </p:cNvPr>
            <p:cNvCxnSpPr>
              <a:cxnSpLocks/>
              <a:stCxn id="50" idx="4"/>
            </p:cNvCxnSpPr>
            <p:nvPr/>
          </p:nvCxnSpPr>
          <p:spPr>
            <a:xfrm flipH="1" flipV="1">
              <a:off x="5148057" y="1593275"/>
              <a:ext cx="1" cy="90605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 name="文本占位符 4">
            <a:extLst>
              <a:ext uri="{FF2B5EF4-FFF2-40B4-BE49-F238E27FC236}">
                <a16:creationId xmlns:a16="http://schemas.microsoft.com/office/drawing/2014/main" id="{ED7B1F8D-05D8-4AE9-81DE-871C24E75F08}"/>
              </a:ext>
            </a:extLst>
          </p:cNvPr>
          <p:cNvSpPr>
            <a:spLocks noGrp="1"/>
          </p:cNvSpPr>
          <p:nvPr>
            <p:ph type="body" sz="quarter" idx="11"/>
          </p:nvPr>
        </p:nvSpPr>
        <p:spPr/>
        <p:txBody>
          <a:bodyPr/>
          <a:lstStyle/>
          <a:p>
            <a:r>
              <a:rPr lang="zh-CN" altLang="en-US" dirty="0"/>
              <a:t>实验结果</a:t>
            </a:r>
          </a:p>
        </p:txBody>
      </p:sp>
      <p:grpSp>
        <p:nvGrpSpPr>
          <p:cNvPr id="4" name="组合 3">
            <a:extLst>
              <a:ext uri="{FF2B5EF4-FFF2-40B4-BE49-F238E27FC236}">
                <a16:creationId xmlns:a16="http://schemas.microsoft.com/office/drawing/2014/main" id="{5F5F2094-1C44-4855-9CD6-9EEFA391D8F8}"/>
              </a:ext>
            </a:extLst>
          </p:cNvPr>
          <p:cNvGrpSpPr/>
          <p:nvPr/>
        </p:nvGrpSpPr>
        <p:grpSpPr>
          <a:xfrm>
            <a:off x="4252744" y="2052166"/>
            <a:ext cx="3686512" cy="3678692"/>
            <a:chOff x="5483019" y="1384957"/>
            <a:chExt cx="4317159" cy="4308002"/>
          </a:xfrm>
        </p:grpSpPr>
        <p:grpSp>
          <p:nvGrpSpPr>
            <p:cNvPr id="74" name="组合 73">
              <a:extLst>
                <a:ext uri="{FF2B5EF4-FFF2-40B4-BE49-F238E27FC236}">
                  <a16:creationId xmlns:a16="http://schemas.microsoft.com/office/drawing/2014/main" id="{103C013F-D2F7-42C7-AD04-067CF69553CF}"/>
                </a:ext>
              </a:extLst>
            </p:cNvPr>
            <p:cNvGrpSpPr/>
            <p:nvPr/>
          </p:nvGrpSpPr>
          <p:grpSpPr>
            <a:xfrm>
              <a:off x="5483019" y="1384957"/>
              <a:ext cx="4317159" cy="4308002"/>
              <a:chOff x="1620902" y="1879981"/>
              <a:chExt cx="4317159" cy="4308002"/>
            </a:xfrm>
          </p:grpSpPr>
          <p:sp>
            <p:nvSpPr>
              <p:cNvPr id="76" name="任意多边形: 形状 75">
                <a:extLst>
                  <a:ext uri="{FF2B5EF4-FFF2-40B4-BE49-F238E27FC236}">
                    <a16:creationId xmlns:a16="http://schemas.microsoft.com/office/drawing/2014/main" id="{7174D52A-ADFC-4CDB-B8ED-F06096C467D2}"/>
                  </a:ext>
                </a:extLst>
              </p:cNvPr>
              <p:cNvSpPr/>
              <p:nvPr/>
            </p:nvSpPr>
            <p:spPr>
              <a:xfrm>
                <a:off x="3900064" y="1879981"/>
                <a:ext cx="1706900" cy="1237263"/>
              </a:xfrm>
              <a:custGeom>
                <a:avLst/>
                <a:gdLst>
                  <a:gd name="connsiteX0" fmla="*/ 0 w 1706900"/>
                  <a:gd name="connsiteY0" fmla="*/ 0 h 1237263"/>
                  <a:gd name="connsiteX1" fmla="*/ 100119 w 1706900"/>
                  <a:gd name="connsiteY1" fmla="*/ 5056 h 1237263"/>
                  <a:gd name="connsiteX2" fmla="*/ 1669345 w 1706900"/>
                  <a:gd name="connsiteY2" fmla="*/ 945608 h 1237263"/>
                  <a:gd name="connsiteX3" fmla="*/ 1706900 w 1706900"/>
                  <a:gd name="connsiteY3" fmla="*/ 1007425 h 1237263"/>
                  <a:gd name="connsiteX4" fmla="*/ 1607514 w 1706900"/>
                  <a:gd name="connsiteY4" fmla="*/ 1237263 h 1237263"/>
                  <a:gd name="connsiteX5" fmla="*/ 1378393 w 1706900"/>
                  <a:gd name="connsiteY5" fmla="*/ 1210690 h 1237263"/>
                  <a:gd name="connsiteX6" fmla="*/ 1348697 w 1706900"/>
                  <a:gd name="connsiteY6" fmla="*/ 1161809 h 1237263"/>
                  <a:gd name="connsiteX7" fmla="*/ 60582 w 1706900"/>
                  <a:gd name="connsiteY7" fmla="*/ 389747 h 1237263"/>
                  <a:gd name="connsiteX8" fmla="*/ 57365 w 1706900"/>
                  <a:gd name="connsiteY8" fmla="*/ 389585 h 1237263"/>
                  <a:gd name="connsiteX9" fmla="*/ 173430 w 1706900"/>
                  <a:gd name="connsiteY9" fmla="*/ 233391 h 1237263"/>
                  <a:gd name="connsiteX10" fmla="*/ 0 w 1706900"/>
                  <a:gd name="connsiteY10" fmla="*/ 0 h 123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00" h="1237263">
                    <a:moveTo>
                      <a:pt x="0" y="0"/>
                    </a:moveTo>
                    <a:lnTo>
                      <a:pt x="100119" y="5056"/>
                    </a:lnTo>
                    <a:cubicBezTo>
                      <a:pt x="753205" y="71380"/>
                      <a:pt x="1320224" y="428841"/>
                      <a:pt x="1669345" y="945608"/>
                    </a:cubicBezTo>
                    <a:lnTo>
                      <a:pt x="1706900" y="1007425"/>
                    </a:lnTo>
                    <a:lnTo>
                      <a:pt x="1607514" y="1237263"/>
                    </a:lnTo>
                    <a:lnTo>
                      <a:pt x="1378393" y="1210690"/>
                    </a:lnTo>
                    <a:lnTo>
                      <a:pt x="1348697" y="1161809"/>
                    </a:lnTo>
                    <a:cubicBezTo>
                      <a:pt x="1062117" y="737616"/>
                      <a:pt x="596675" y="444190"/>
                      <a:pt x="60582" y="389747"/>
                    </a:cubicBezTo>
                    <a:lnTo>
                      <a:pt x="57365" y="389585"/>
                    </a:lnTo>
                    <a:lnTo>
                      <a:pt x="173430" y="23339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77" name="任意多边形: 形状 76">
                <a:extLst>
                  <a:ext uri="{FF2B5EF4-FFF2-40B4-BE49-F238E27FC236}">
                    <a16:creationId xmlns:a16="http://schemas.microsoft.com/office/drawing/2014/main" id="{5E445B8C-102E-4536-B54D-70E0385B41C0}"/>
                  </a:ext>
                </a:extLst>
              </p:cNvPr>
              <p:cNvSpPr/>
              <p:nvPr/>
            </p:nvSpPr>
            <p:spPr>
              <a:xfrm>
                <a:off x="1955152" y="1882035"/>
                <a:ext cx="1834991" cy="1183807"/>
              </a:xfrm>
              <a:custGeom>
                <a:avLst/>
                <a:gdLst>
                  <a:gd name="connsiteX0" fmla="*/ 1663087 w 1834991"/>
                  <a:gd name="connsiteY0" fmla="*/ 0 h 1183807"/>
                  <a:gd name="connsiteX1" fmla="*/ 1834991 w 1834991"/>
                  <a:gd name="connsiteY1" fmla="*/ 231337 h 1183807"/>
                  <a:gd name="connsiteX2" fmla="*/ 1721754 w 1834991"/>
                  <a:gd name="connsiteY2" fmla="*/ 383725 h 1183807"/>
                  <a:gd name="connsiteX3" fmla="*/ 1643165 w 1834991"/>
                  <a:gd name="connsiteY3" fmla="*/ 387693 h 1183807"/>
                  <a:gd name="connsiteX4" fmla="*/ 355050 w 1834991"/>
                  <a:gd name="connsiteY4" fmla="*/ 1159755 h 1183807"/>
                  <a:gd name="connsiteX5" fmla="*/ 340438 w 1834991"/>
                  <a:gd name="connsiteY5" fmla="*/ 1183807 h 1183807"/>
                  <a:gd name="connsiteX6" fmla="*/ 248570 w 1834991"/>
                  <a:gd name="connsiteY6" fmla="*/ 971353 h 1183807"/>
                  <a:gd name="connsiteX7" fmla="*/ 0 w 1834991"/>
                  <a:gd name="connsiteY7" fmla="*/ 1000182 h 1183807"/>
                  <a:gd name="connsiteX8" fmla="*/ 34402 w 1834991"/>
                  <a:gd name="connsiteY8" fmla="*/ 943554 h 1183807"/>
                  <a:gd name="connsiteX9" fmla="*/ 1603628 w 1834991"/>
                  <a:gd name="connsiteY9" fmla="*/ 3002 h 1183807"/>
                  <a:gd name="connsiteX10" fmla="*/ 1663087 w 1834991"/>
                  <a:gd name="connsiteY10" fmla="*/ 0 h 118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991" h="1183807">
                    <a:moveTo>
                      <a:pt x="1663087" y="0"/>
                    </a:moveTo>
                    <a:lnTo>
                      <a:pt x="1834991" y="231337"/>
                    </a:lnTo>
                    <a:lnTo>
                      <a:pt x="1721754" y="383725"/>
                    </a:lnTo>
                    <a:lnTo>
                      <a:pt x="1643165" y="387693"/>
                    </a:lnTo>
                    <a:cubicBezTo>
                      <a:pt x="1107073" y="442136"/>
                      <a:pt x="641630" y="735562"/>
                      <a:pt x="355050" y="1159755"/>
                    </a:cubicBezTo>
                    <a:lnTo>
                      <a:pt x="340438" y="1183807"/>
                    </a:lnTo>
                    <a:lnTo>
                      <a:pt x="248570" y="971353"/>
                    </a:lnTo>
                    <a:lnTo>
                      <a:pt x="0" y="1000182"/>
                    </a:lnTo>
                    <a:lnTo>
                      <a:pt x="34402" y="943554"/>
                    </a:lnTo>
                    <a:cubicBezTo>
                      <a:pt x="383524" y="426787"/>
                      <a:pt x="950542" y="69326"/>
                      <a:pt x="1603628" y="3002"/>
                    </a:cubicBezTo>
                    <a:lnTo>
                      <a:pt x="166308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78" name="任意多边形: 形状 77">
                <a:extLst>
                  <a:ext uri="{FF2B5EF4-FFF2-40B4-BE49-F238E27FC236}">
                    <a16:creationId xmlns:a16="http://schemas.microsoft.com/office/drawing/2014/main" id="{2AD8CB5D-2265-4FA1-83F5-7E2484038956}"/>
                  </a:ext>
                </a:extLst>
              </p:cNvPr>
              <p:cNvSpPr/>
              <p:nvPr/>
            </p:nvSpPr>
            <p:spPr>
              <a:xfrm>
                <a:off x="1620902" y="3098778"/>
                <a:ext cx="601700" cy="1890077"/>
              </a:xfrm>
              <a:custGeom>
                <a:avLst/>
                <a:gdLst>
                  <a:gd name="connsiteX0" fmla="*/ 441143 w 601700"/>
                  <a:gd name="connsiteY0" fmla="*/ 0 h 1890077"/>
                  <a:gd name="connsiteX1" fmla="*/ 536850 w 601700"/>
                  <a:gd name="connsiteY1" fmla="*/ 221330 h 1890077"/>
                  <a:gd name="connsiteX2" fmla="*/ 525932 w 601700"/>
                  <a:gd name="connsiteY2" fmla="*/ 243993 h 1890077"/>
                  <a:gd name="connsiteX3" fmla="*/ 386688 w 601700"/>
                  <a:gd name="connsiteY3" fmla="*/ 933693 h 1890077"/>
                  <a:gd name="connsiteX4" fmla="*/ 600546 w 601700"/>
                  <a:gd name="connsiteY4" fmla="*/ 1778281 h 1890077"/>
                  <a:gd name="connsiteX5" fmla="*/ 601700 w 601700"/>
                  <a:gd name="connsiteY5" fmla="*/ 1780180 h 1890077"/>
                  <a:gd name="connsiteX6" fmla="*/ 288806 w 601700"/>
                  <a:gd name="connsiteY6" fmla="*/ 1743891 h 1890077"/>
                  <a:gd name="connsiteX7" fmla="*/ 225593 w 601700"/>
                  <a:gd name="connsiteY7" fmla="*/ 1890077 h 1890077"/>
                  <a:gd name="connsiteX8" fmla="*/ 169632 w 601700"/>
                  <a:gd name="connsiteY8" fmla="*/ 1773909 h 1890077"/>
                  <a:gd name="connsiteX9" fmla="*/ 0 w 601700"/>
                  <a:gd name="connsiteY9" fmla="*/ 933693 h 1890077"/>
                  <a:gd name="connsiteX10" fmla="*/ 169632 w 601700"/>
                  <a:gd name="connsiteY10" fmla="*/ 93477 h 1890077"/>
                  <a:gd name="connsiteX11" fmla="*/ 201260 w 601700"/>
                  <a:gd name="connsiteY11" fmla="*/ 27822 h 1890077"/>
                  <a:gd name="connsiteX12" fmla="*/ 441143 w 601700"/>
                  <a:gd name="connsiteY12" fmla="*/ 0 h 18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700" h="1890077">
                    <a:moveTo>
                      <a:pt x="441143" y="0"/>
                    </a:moveTo>
                    <a:lnTo>
                      <a:pt x="536850" y="221330"/>
                    </a:lnTo>
                    <a:lnTo>
                      <a:pt x="525932" y="243993"/>
                    </a:lnTo>
                    <a:cubicBezTo>
                      <a:pt x="436270" y="455979"/>
                      <a:pt x="386688" y="689046"/>
                      <a:pt x="386688" y="933693"/>
                    </a:cubicBezTo>
                    <a:cubicBezTo>
                      <a:pt x="386688" y="1239502"/>
                      <a:pt x="464159" y="1527217"/>
                      <a:pt x="600546" y="1778281"/>
                    </a:cubicBezTo>
                    <a:lnTo>
                      <a:pt x="601700" y="1780180"/>
                    </a:lnTo>
                    <a:lnTo>
                      <a:pt x="288806" y="1743891"/>
                    </a:lnTo>
                    <a:lnTo>
                      <a:pt x="225593" y="1890077"/>
                    </a:lnTo>
                    <a:lnTo>
                      <a:pt x="169632" y="1773909"/>
                    </a:lnTo>
                    <a:cubicBezTo>
                      <a:pt x="60402" y="1515661"/>
                      <a:pt x="0" y="1231731"/>
                      <a:pt x="0" y="933693"/>
                    </a:cubicBezTo>
                    <a:cubicBezTo>
                      <a:pt x="0" y="635656"/>
                      <a:pt x="60402" y="351726"/>
                      <a:pt x="169632" y="93477"/>
                    </a:cubicBezTo>
                    <a:lnTo>
                      <a:pt x="201260" y="27822"/>
                    </a:lnTo>
                    <a:lnTo>
                      <a:pt x="4411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79" name="任意多边形: 形状 78">
                <a:extLst>
                  <a:ext uri="{FF2B5EF4-FFF2-40B4-BE49-F238E27FC236}">
                    <a16:creationId xmlns:a16="http://schemas.microsoft.com/office/drawing/2014/main" id="{5CD45A98-8C0A-43E9-AFCD-4699454C21DC}"/>
                  </a:ext>
                </a:extLst>
              </p:cNvPr>
              <p:cNvSpPr/>
              <p:nvPr/>
            </p:nvSpPr>
            <p:spPr>
              <a:xfrm>
                <a:off x="5369228" y="3142481"/>
                <a:ext cx="568833" cy="1964042"/>
              </a:xfrm>
              <a:custGeom>
                <a:avLst/>
                <a:gdLst>
                  <a:gd name="connsiteX0" fmla="*/ 375224 w 568833"/>
                  <a:gd name="connsiteY0" fmla="*/ 0 h 1964042"/>
                  <a:gd name="connsiteX1" fmla="*/ 399201 w 568833"/>
                  <a:gd name="connsiteY1" fmla="*/ 49773 h 1964042"/>
                  <a:gd name="connsiteX2" fmla="*/ 568833 w 568833"/>
                  <a:gd name="connsiteY2" fmla="*/ 889989 h 1964042"/>
                  <a:gd name="connsiteX3" fmla="*/ 308304 w 568833"/>
                  <a:gd name="connsiteY3" fmla="*/ 1918896 h 1964042"/>
                  <a:gd name="connsiteX4" fmla="*/ 292489 w 568833"/>
                  <a:gd name="connsiteY4" fmla="*/ 1944929 h 1964042"/>
                  <a:gd name="connsiteX5" fmla="*/ 127690 w 568833"/>
                  <a:gd name="connsiteY5" fmla="*/ 1964042 h 1964042"/>
                  <a:gd name="connsiteX6" fmla="*/ 0 w 568833"/>
                  <a:gd name="connsiteY6" fmla="*/ 1668747 h 1964042"/>
                  <a:gd name="connsiteX7" fmla="*/ 42901 w 568833"/>
                  <a:gd name="connsiteY7" fmla="*/ 1579689 h 1964042"/>
                  <a:gd name="connsiteX8" fmla="*/ 182145 w 568833"/>
                  <a:gd name="connsiteY8" fmla="*/ 889989 h 1964042"/>
                  <a:gd name="connsiteX9" fmla="*/ 42901 w 568833"/>
                  <a:gd name="connsiteY9" fmla="*/ 200289 h 1964042"/>
                  <a:gd name="connsiteX10" fmla="*/ 39004 w 568833"/>
                  <a:gd name="connsiteY10" fmla="*/ 192198 h 1964042"/>
                  <a:gd name="connsiteX11" fmla="*/ 280027 w 568833"/>
                  <a:gd name="connsiteY11" fmla="*/ 220152 h 1964042"/>
                  <a:gd name="connsiteX12" fmla="*/ 375224 w 568833"/>
                  <a:gd name="connsiteY12" fmla="*/ 0 h 196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833" h="1964042">
                    <a:moveTo>
                      <a:pt x="375224" y="0"/>
                    </a:moveTo>
                    <a:lnTo>
                      <a:pt x="399201" y="49773"/>
                    </a:lnTo>
                    <a:cubicBezTo>
                      <a:pt x="508431" y="308022"/>
                      <a:pt x="568833" y="591952"/>
                      <a:pt x="568833" y="889989"/>
                    </a:cubicBezTo>
                    <a:cubicBezTo>
                      <a:pt x="568833" y="1262536"/>
                      <a:pt x="474455" y="1613040"/>
                      <a:pt x="308304" y="1918896"/>
                    </a:cubicBezTo>
                    <a:lnTo>
                      <a:pt x="292489" y="1944929"/>
                    </a:lnTo>
                    <a:lnTo>
                      <a:pt x="127690" y="1964042"/>
                    </a:lnTo>
                    <a:lnTo>
                      <a:pt x="0" y="1668747"/>
                    </a:lnTo>
                    <a:lnTo>
                      <a:pt x="42901" y="1579689"/>
                    </a:lnTo>
                    <a:cubicBezTo>
                      <a:pt x="132564" y="1367703"/>
                      <a:pt x="182145" y="1134636"/>
                      <a:pt x="182145" y="889989"/>
                    </a:cubicBezTo>
                    <a:cubicBezTo>
                      <a:pt x="182145" y="645342"/>
                      <a:pt x="132564" y="412275"/>
                      <a:pt x="42901" y="200289"/>
                    </a:cubicBezTo>
                    <a:lnTo>
                      <a:pt x="39004" y="192198"/>
                    </a:lnTo>
                    <a:lnTo>
                      <a:pt x="280027" y="220152"/>
                    </a:lnTo>
                    <a:lnTo>
                      <a:pt x="37522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80" name="任意多边形: 形状 79">
                <a:extLst>
                  <a:ext uri="{FF2B5EF4-FFF2-40B4-BE49-F238E27FC236}">
                    <a16:creationId xmlns:a16="http://schemas.microsoft.com/office/drawing/2014/main" id="{C68FB45E-235A-40AB-B46F-D76CD6C46EAB}"/>
                  </a:ext>
                </a:extLst>
              </p:cNvPr>
              <p:cNvSpPr/>
              <p:nvPr/>
            </p:nvSpPr>
            <p:spPr>
              <a:xfrm>
                <a:off x="3768820" y="5053385"/>
                <a:ext cx="1728762" cy="1134598"/>
              </a:xfrm>
              <a:custGeom>
                <a:avLst/>
                <a:gdLst>
                  <a:gd name="connsiteX0" fmla="*/ 1457333 w 1728762"/>
                  <a:gd name="connsiteY0" fmla="*/ 0 h 1134598"/>
                  <a:gd name="connsiteX1" fmla="*/ 1586421 w 1728762"/>
                  <a:gd name="connsiteY1" fmla="*/ 298528 h 1134598"/>
                  <a:gd name="connsiteX2" fmla="*/ 1728762 w 1728762"/>
                  <a:gd name="connsiteY2" fmla="*/ 282020 h 1134598"/>
                  <a:gd name="connsiteX3" fmla="*/ 1676325 w 1728762"/>
                  <a:gd name="connsiteY3" fmla="*/ 352142 h 1134598"/>
                  <a:gd name="connsiteX4" fmla="*/ 231363 w 1728762"/>
                  <a:gd name="connsiteY4" fmla="*/ 1126519 h 1134598"/>
                  <a:gd name="connsiteX5" fmla="*/ 71377 w 1728762"/>
                  <a:gd name="connsiteY5" fmla="*/ 1134598 h 1134598"/>
                  <a:gd name="connsiteX6" fmla="*/ 0 w 1728762"/>
                  <a:gd name="connsiteY6" fmla="*/ 1038544 h 1134598"/>
                  <a:gd name="connsiteX7" fmla="*/ 224152 w 1728762"/>
                  <a:gd name="connsiteY7" fmla="*/ 736895 h 1134598"/>
                  <a:gd name="connsiteX8" fmla="*/ 367759 w 1728762"/>
                  <a:gd name="connsiteY8" fmla="*/ 714977 h 1134598"/>
                  <a:gd name="connsiteX9" fmla="*/ 1377938 w 1728762"/>
                  <a:gd name="connsiteY9" fmla="*/ 106172 h 1134598"/>
                  <a:gd name="connsiteX10" fmla="*/ 1457333 w 1728762"/>
                  <a:gd name="connsiteY10" fmla="*/ 0 h 11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8762" h="1134598">
                    <a:moveTo>
                      <a:pt x="1457333" y="0"/>
                    </a:moveTo>
                    <a:lnTo>
                      <a:pt x="1586421" y="298528"/>
                    </a:lnTo>
                    <a:lnTo>
                      <a:pt x="1728762" y="282020"/>
                    </a:lnTo>
                    <a:lnTo>
                      <a:pt x="1676325" y="352142"/>
                    </a:lnTo>
                    <a:cubicBezTo>
                      <a:pt x="1324401" y="778576"/>
                      <a:pt x="811884" y="1067565"/>
                      <a:pt x="231363" y="1126519"/>
                    </a:cubicBezTo>
                    <a:lnTo>
                      <a:pt x="71377" y="1134598"/>
                    </a:lnTo>
                    <a:lnTo>
                      <a:pt x="0" y="1038544"/>
                    </a:lnTo>
                    <a:lnTo>
                      <a:pt x="224152" y="736895"/>
                    </a:lnTo>
                    <a:lnTo>
                      <a:pt x="367759" y="714977"/>
                    </a:lnTo>
                    <a:cubicBezTo>
                      <a:pt x="771469" y="632367"/>
                      <a:pt x="1125168" y="412460"/>
                      <a:pt x="1377938" y="106172"/>
                    </a:cubicBezTo>
                    <a:lnTo>
                      <a:pt x="145733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81" name="任意多边形: 形状 80">
                <a:extLst>
                  <a:ext uri="{FF2B5EF4-FFF2-40B4-BE49-F238E27FC236}">
                    <a16:creationId xmlns:a16="http://schemas.microsoft.com/office/drawing/2014/main" id="{438A0090-2133-484B-8B87-113CE6B829B0}"/>
                  </a:ext>
                </a:extLst>
              </p:cNvPr>
              <p:cNvSpPr/>
              <p:nvPr/>
            </p:nvSpPr>
            <p:spPr>
              <a:xfrm>
                <a:off x="1987455" y="5088058"/>
                <a:ext cx="1714606" cy="1090480"/>
              </a:xfrm>
              <a:custGeom>
                <a:avLst/>
                <a:gdLst>
                  <a:gd name="connsiteX0" fmla="*/ 63929 w 1714606"/>
                  <a:gd name="connsiteY0" fmla="*/ 0 h 1090480"/>
                  <a:gd name="connsiteX1" fmla="*/ 400470 w 1714606"/>
                  <a:gd name="connsiteY1" fmla="*/ 39031 h 1090480"/>
                  <a:gd name="connsiteX2" fmla="*/ 424749 w 1714606"/>
                  <a:gd name="connsiteY2" fmla="*/ 71499 h 1090480"/>
                  <a:gd name="connsiteX3" fmla="*/ 1610861 w 1714606"/>
                  <a:gd name="connsiteY3" fmla="*/ 707155 h 1090480"/>
                  <a:gd name="connsiteX4" fmla="*/ 1714606 w 1714606"/>
                  <a:gd name="connsiteY4" fmla="*/ 712394 h 1090480"/>
                  <a:gd name="connsiteX5" fmla="*/ 1498013 w 1714606"/>
                  <a:gd name="connsiteY5" fmla="*/ 1003871 h 1090480"/>
                  <a:gd name="connsiteX6" fmla="*/ 1562371 w 1714606"/>
                  <a:gd name="connsiteY6" fmla="*/ 1090480 h 1090480"/>
                  <a:gd name="connsiteX7" fmla="*/ 1356997 w 1714606"/>
                  <a:gd name="connsiteY7" fmla="*/ 1059136 h 1090480"/>
                  <a:gd name="connsiteX8" fmla="*/ 2098 w 1714606"/>
                  <a:gd name="connsiteY8" fmla="*/ 151294 h 1090480"/>
                  <a:gd name="connsiteX9" fmla="*/ 0 w 1714606"/>
                  <a:gd name="connsiteY9" fmla="*/ 147841 h 1090480"/>
                  <a:gd name="connsiteX10" fmla="*/ 63929 w 1714606"/>
                  <a:gd name="connsiteY10" fmla="*/ 0 h 109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606" h="1090480">
                    <a:moveTo>
                      <a:pt x="63929" y="0"/>
                    </a:moveTo>
                    <a:lnTo>
                      <a:pt x="400470" y="39031"/>
                    </a:lnTo>
                    <a:lnTo>
                      <a:pt x="424749" y="71499"/>
                    </a:lnTo>
                    <a:cubicBezTo>
                      <a:pt x="713630" y="421542"/>
                      <a:pt x="1134334" y="658761"/>
                      <a:pt x="1610861" y="707155"/>
                    </a:cubicBezTo>
                    <a:lnTo>
                      <a:pt x="1714606" y="712394"/>
                    </a:lnTo>
                    <a:lnTo>
                      <a:pt x="1498013" y="1003871"/>
                    </a:lnTo>
                    <a:lnTo>
                      <a:pt x="1562371" y="1090480"/>
                    </a:lnTo>
                    <a:lnTo>
                      <a:pt x="1356997" y="1059136"/>
                    </a:lnTo>
                    <a:cubicBezTo>
                      <a:pt x="794924" y="944120"/>
                      <a:pt x="312428" y="610643"/>
                      <a:pt x="2098" y="151294"/>
                    </a:cubicBezTo>
                    <a:lnTo>
                      <a:pt x="0" y="147841"/>
                    </a:lnTo>
                    <a:lnTo>
                      <a:pt x="63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grpSp>
        <p:pic>
          <p:nvPicPr>
            <p:cNvPr id="75" name="图片 74">
              <a:extLst>
                <a:ext uri="{FF2B5EF4-FFF2-40B4-BE49-F238E27FC236}">
                  <a16:creationId xmlns:a16="http://schemas.microsoft.com/office/drawing/2014/main" id="{7792B68E-D097-498E-A3B0-DC45ED4D79EA}"/>
                </a:ext>
              </a:extLst>
            </p:cNvPr>
            <p:cNvPicPr>
              <a:picLocks/>
            </p:cNvPicPr>
            <p:nvPr/>
          </p:nvPicPr>
          <p:blipFill>
            <a:blip r:embed="rId3" cstate="email">
              <a:alphaModFix amt="50000"/>
              <a:extLst>
                <a:ext uri="{28A0092B-C50C-407E-A947-70E740481C1C}">
                  <a14:useLocalDpi xmlns:a14="http://schemas.microsoft.com/office/drawing/2010/main"/>
                </a:ext>
              </a:extLst>
            </a:blip>
            <a:srcRect/>
            <a:stretch>
              <a:fillRect/>
            </a:stretch>
          </p:blipFill>
          <p:spPr>
            <a:xfrm>
              <a:off x="5923497" y="1820861"/>
              <a:ext cx="3436202" cy="3436194"/>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p:spPr>
        </p:pic>
      </p:grpSp>
      <p:sp>
        <p:nvSpPr>
          <p:cNvPr id="24" name="椭圆 23">
            <a:extLst>
              <a:ext uri="{FF2B5EF4-FFF2-40B4-BE49-F238E27FC236}">
                <a16:creationId xmlns:a16="http://schemas.microsoft.com/office/drawing/2014/main" id="{95FE579A-D896-465D-B445-0F2364F15259}"/>
              </a:ext>
            </a:extLst>
          </p:cNvPr>
          <p:cNvSpPr/>
          <p:nvPr/>
        </p:nvSpPr>
        <p:spPr>
          <a:xfrm flipH="1">
            <a:off x="7866207" y="4041915"/>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6" name="文本框 25">
            <a:extLst>
              <a:ext uri="{FF2B5EF4-FFF2-40B4-BE49-F238E27FC236}">
                <a16:creationId xmlns:a16="http://schemas.microsoft.com/office/drawing/2014/main" id="{3914B4EF-6561-4635-92BA-60B1EC24F082}"/>
              </a:ext>
            </a:extLst>
          </p:cNvPr>
          <p:cNvSpPr txBox="1"/>
          <p:nvPr/>
        </p:nvSpPr>
        <p:spPr>
          <a:xfrm>
            <a:off x="9212675" y="1623419"/>
            <a:ext cx="2350174" cy="400110"/>
          </a:xfrm>
          <a:prstGeom prst="rect">
            <a:avLst/>
          </a:prstGeom>
          <a:noFill/>
        </p:spPr>
        <p:txBody>
          <a:bodyPr wrap="square" lIns="0" rIns="0" rtlCol="0">
            <a:spAutoFit/>
          </a:bodyPr>
          <a:lstStyle/>
          <a:p>
            <a:pPr lvl="0" algn="ctr">
              <a:defRPr/>
            </a:pPr>
            <a:r>
              <a:rPr lang="zh-CN" altLang="en-US" sz="2000" b="1" dirty="0">
                <a:solidFill>
                  <a:schemeClr val="accent1"/>
                </a:solidFill>
                <a:cs typeface="+mn-ea"/>
              </a:rPr>
              <a:t>超参数</a:t>
            </a:r>
          </a:p>
        </p:txBody>
      </p:sp>
      <p:sp>
        <p:nvSpPr>
          <p:cNvPr id="27" name="文本框 26">
            <a:extLst>
              <a:ext uri="{FF2B5EF4-FFF2-40B4-BE49-F238E27FC236}">
                <a16:creationId xmlns:a16="http://schemas.microsoft.com/office/drawing/2014/main" id="{A7C309D1-5CAF-4C85-BDDE-F5623391481E}"/>
              </a:ext>
            </a:extLst>
          </p:cNvPr>
          <p:cNvSpPr txBox="1"/>
          <p:nvPr/>
        </p:nvSpPr>
        <p:spPr>
          <a:xfrm>
            <a:off x="8115257" y="2023529"/>
            <a:ext cx="3447592" cy="4215257"/>
          </a:xfrm>
          <a:prstGeom prst="rect">
            <a:avLst/>
          </a:prstGeom>
          <a:noFill/>
        </p:spPr>
        <p:txBody>
          <a:bodyPr wrap="square" lIns="0" rIns="0" rtlCol="0">
            <a:spAutoFit/>
          </a:bodyPr>
          <a:lstStyle/>
          <a:p>
            <a:pPr marL="285750" indent="-285750">
              <a:lnSpc>
                <a:spcPct val="125000"/>
              </a:lnSpc>
              <a:buFont typeface="Arial" panose="020B0604020202020204" pitchFamily="34" charset="0"/>
              <a:buChar char="•"/>
            </a:pPr>
            <a:r>
              <a:rPr lang="zh-CN" altLang="en-US" dirty="0"/>
              <a:t>图卷积层数设为</a:t>
            </a:r>
            <a:r>
              <a:rPr lang="en-US" altLang="zh-CN" dirty="0"/>
              <a:t>{3</a:t>
            </a:r>
            <a:r>
              <a:rPr lang="zh-CN" altLang="en-US" dirty="0"/>
              <a:t>，</a:t>
            </a:r>
            <a:r>
              <a:rPr lang="en-US" altLang="zh-CN" dirty="0"/>
              <a:t>···,, 7}</a:t>
            </a:r>
            <a:r>
              <a:rPr lang="zh-CN" altLang="en-US" dirty="0"/>
              <a:t>，不使用正则化；</a:t>
            </a:r>
            <a:endParaRPr lang="en-US" altLang="zh-CN" dirty="0"/>
          </a:p>
          <a:p>
            <a:pPr marL="285750" indent="-285750">
              <a:lnSpc>
                <a:spcPct val="125000"/>
              </a:lnSpc>
              <a:buFont typeface="Arial" panose="020B0604020202020204" pitchFamily="34" charset="0"/>
              <a:buChar char="•"/>
            </a:pPr>
            <a:r>
              <a:rPr lang="zh-CN" altLang="en-US" dirty="0"/>
              <a:t>默认情况下，每个嵌入层的隐藏单位设置为</a:t>
            </a:r>
            <a:r>
              <a:rPr lang="en-US" altLang="zh-CN" dirty="0"/>
              <a:t>10</a:t>
            </a:r>
            <a:r>
              <a:rPr lang="zh-CN" altLang="en-US" dirty="0"/>
              <a:t>；</a:t>
            </a:r>
            <a:endParaRPr lang="en-US" altLang="zh-CN" dirty="0"/>
          </a:p>
          <a:p>
            <a:pPr marL="285750" indent="-285750">
              <a:lnSpc>
                <a:spcPct val="125000"/>
              </a:lnSpc>
              <a:buFont typeface="Arial" panose="020B0604020202020204" pitchFamily="34" charset="0"/>
              <a:buChar char="•"/>
            </a:pPr>
            <a:r>
              <a:rPr lang="zh-CN" altLang="en-US" dirty="0"/>
              <a:t>训练数据分为三部分：最后四周的数据用作测试集，相邻的前四周（倒数八周到倒数五周）的数据用作验证集，其余数据用于训练模型。验证集用于通过尽早停止控制训练过程，并根据最佳验证得分为每个模型选择最终模型参数。</a:t>
            </a:r>
          </a:p>
        </p:txBody>
      </p:sp>
      <p:sp>
        <p:nvSpPr>
          <p:cNvPr id="34" name="椭圆 33">
            <a:extLst>
              <a:ext uri="{FF2B5EF4-FFF2-40B4-BE49-F238E27FC236}">
                <a16:creationId xmlns:a16="http://schemas.microsoft.com/office/drawing/2014/main" id="{F9E6969E-A5E6-4B95-AA6A-37A67AA1099D}"/>
              </a:ext>
            </a:extLst>
          </p:cNvPr>
          <p:cNvSpPr/>
          <p:nvPr/>
        </p:nvSpPr>
        <p:spPr>
          <a:xfrm>
            <a:off x="5090303" y="5386559"/>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2" name="文本框 31">
            <a:extLst>
              <a:ext uri="{FF2B5EF4-FFF2-40B4-BE49-F238E27FC236}">
                <a16:creationId xmlns:a16="http://schemas.microsoft.com/office/drawing/2014/main" id="{72CDFAA2-2AFB-4286-B814-BA48C37A2C96}"/>
              </a:ext>
            </a:extLst>
          </p:cNvPr>
          <p:cNvSpPr txBox="1"/>
          <p:nvPr/>
        </p:nvSpPr>
        <p:spPr>
          <a:xfrm>
            <a:off x="666689" y="3940834"/>
            <a:ext cx="2350174" cy="400110"/>
          </a:xfrm>
          <a:prstGeom prst="rect">
            <a:avLst/>
          </a:prstGeom>
          <a:noFill/>
        </p:spPr>
        <p:txBody>
          <a:bodyPr wrap="square" lIns="0" rIns="0" rtlCol="0">
            <a:spAutoFit/>
          </a:bodyPr>
          <a:lstStyle/>
          <a:p>
            <a:pPr lvl="0" algn="ctr">
              <a:defRPr/>
            </a:pPr>
            <a:r>
              <a:rPr lang="zh-CN" altLang="en-US" sz="2000" b="1" dirty="0">
                <a:solidFill>
                  <a:schemeClr val="accent1"/>
                </a:solidFill>
                <a:cs typeface="+mn-ea"/>
              </a:rPr>
              <a:t>外部因素特征的表示</a:t>
            </a:r>
          </a:p>
        </p:txBody>
      </p:sp>
      <p:sp>
        <p:nvSpPr>
          <p:cNvPr id="33" name="文本框 32">
            <a:extLst>
              <a:ext uri="{FF2B5EF4-FFF2-40B4-BE49-F238E27FC236}">
                <a16:creationId xmlns:a16="http://schemas.microsoft.com/office/drawing/2014/main" id="{581FB44B-34AE-4F8F-9238-A95C4890F520}"/>
              </a:ext>
            </a:extLst>
          </p:cNvPr>
          <p:cNvSpPr txBox="1"/>
          <p:nvPr/>
        </p:nvSpPr>
        <p:spPr>
          <a:xfrm>
            <a:off x="666689" y="4340944"/>
            <a:ext cx="3181726" cy="1791516"/>
          </a:xfrm>
          <a:prstGeom prst="rect">
            <a:avLst/>
          </a:prstGeom>
          <a:noFill/>
        </p:spPr>
        <p:txBody>
          <a:bodyPr wrap="square" lIns="0" rIns="0" rtlCol="0">
            <a:spAutoFit/>
          </a:bodyPr>
          <a:lstStyle>
            <a:defPPr>
              <a:defRPr lang="zh-CN"/>
            </a:defPPr>
            <a:lvl1pPr marL="285750" indent="-285750">
              <a:lnSpc>
                <a:spcPct val="125000"/>
              </a:lnSpc>
              <a:buFont typeface="Arial" panose="020B0604020202020204" pitchFamily="34" charset="0"/>
              <a:buChar char="•"/>
            </a:lvl1pPr>
          </a:lstStyle>
          <a:p>
            <a:pPr marL="0" indent="0">
              <a:buNone/>
            </a:pPr>
            <a:r>
              <a:rPr lang="zh-CN" altLang="en-US" dirty="0"/>
              <a:t>用独热编码将元数据（即星期几，一天中的时间），节假日和天气状况转换为二进制矢量，并使用</a:t>
            </a:r>
            <a:r>
              <a:rPr lang="en-US" altLang="zh-CN" dirty="0"/>
              <a:t>Min-Max</a:t>
            </a:r>
            <a:r>
              <a:rPr lang="zh-CN" altLang="en-US" dirty="0"/>
              <a:t>归一化来吧温度和风速放缩到</a:t>
            </a:r>
            <a:r>
              <a:rPr lang="en-US" altLang="zh-CN" dirty="0"/>
              <a:t>[0</a:t>
            </a:r>
            <a:r>
              <a:rPr lang="zh-CN" altLang="en-US" dirty="0"/>
              <a:t>，</a:t>
            </a:r>
            <a:r>
              <a:rPr lang="en-US" altLang="zh-CN" dirty="0"/>
              <a:t>1]</a:t>
            </a:r>
            <a:r>
              <a:rPr lang="zh-CN" altLang="en-US" dirty="0"/>
              <a:t>范围内。</a:t>
            </a:r>
          </a:p>
        </p:txBody>
      </p:sp>
      <p:sp>
        <p:nvSpPr>
          <p:cNvPr id="48" name="文本框 47">
            <a:extLst>
              <a:ext uri="{FF2B5EF4-FFF2-40B4-BE49-F238E27FC236}">
                <a16:creationId xmlns:a16="http://schemas.microsoft.com/office/drawing/2014/main" id="{9A875ED4-9A7C-4DC2-9ABD-ACBB8162420B}"/>
              </a:ext>
            </a:extLst>
          </p:cNvPr>
          <p:cNvSpPr txBox="1"/>
          <p:nvPr/>
        </p:nvSpPr>
        <p:spPr>
          <a:xfrm>
            <a:off x="666689" y="1567932"/>
            <a:ext cx="2350174" cy="400110"/>
          </a:xfrm>
          <a:prstGeom prst="rect">
            <a:avLst/>
          </a:prstGeom>
          <a:noFill/>
        </p:spPr>
        <p:txBody>
          <a:bodyPr wrap="square" lIns="0" rIns="0" rtlCol="0">
            <a:spAutoFit/>
          </a:bodyPr>
          <a:lstStyle/>
          <a:p>
            <a:pPr lvl="0" algn="ctr">
              <a:defRPr/>
            </a:pPr>
            <a:r>
              <a:rPr lang="zh-CN" altLang="en-US" sz="2000" b="1" dirty="0">
                <a:solidFill>
                  <a:schemeClr val="accent1"/>
                </a:solidFill>
                <a:cs typeface="+mn-ea"/>
              </a:rPr>
              <a:t>数据归一化</a:t>
            </a:r>
          </a:p>
        </p:txBody>
      </p:sp>
      <p:sp>
        <p:nvSpPr>
          <p:cNvPr id="49" name="文本框 48">
            <a:extLst>
              <a:ext uri="{FF2B5EF4-FFF2-40B4-BE49-F238E27FC236}">
                <a16:creationId xmlns:a16="http://schemas.microsoft.com/office/drawing/2014/main" id="{7EC995C5-CE90-4247-990D-7A3F26767053}"/>
              </a:ext>
            </a:extLst>
          </p:cNvPr>
          <p:cNvSpPr txBox="1"/>
          <p:nvPr/>
        </p:nvSpPr>
        <p:spPr>
          <a:xfrm>
            <a:off x="666689" y="1968042"/>
            <a:ext cx="3181726" cy="1791516"/>
          </a:xfrm>
          <a:prstGeom prst="rect">
            <a:avLst/>
          </a:prstGeom>
          <a:noFill/>
        </p:spPr>
        <p:txBody>
          <a:bodyPr wrap="square" lIns="0" rIns="0" rtlCol="0">
            <a:spAutoFit/>
          </a:bodyPr>
          <a:lstStyle>
            <a:defPPr>
              <a:defRPr lang="zh-CN"/>
            </a:defPPr>
            <a:lvl1pPr marL="285750" indent="-285750">
              <a:lnSpc>
                <a:spcPct val="125000"/>
              </a:lnSpc>
              <a:buFont typeface="Arial" panose="020B0604020202020204" pitchFamily="34" charset="0"/>
              <a:buChar char="•"/>
            </a:lvl1pPr>
          </a:lstStyle>
          <a:p>
            <a:pPr marL="0" indent="0">
              <a:buNone/>
            </a:pPr>
            <a:r>
              <a:rPr lang="zh-CN" altLang="en-US" dirty="0"/>
              <a:t>使用</a:t>
            </a:r>
            <a:r>
              <a:rPr lang="en-US" altLang="zh-CN" dirty="0"/>
              <a:t>Min-Max</a:t>
            </a:r>
            <a:r>
              <a:rPr lang="zh-CN" altLang="en-US" dirty="0"/>
              <a:t>归一化将数据缩放到</a:t>
            </a:r>
            <a:r>
              <a:rPr lang="en-US" altLang="zh-CN" dirty="0"/>
              <a:t>[-1</a:t>
            </a:r>
            <a:r>
              <a:rPr lang="zh-CN" altLang="en-US" dirty="0"/>
              <a:t>，</a:t>
            </a:r>
            <a:r>
              <a:rPr lang="en-US" altLang="zh-CN" dirty="0"/>
              <a:t>1]</a:t>
            </a:r>
            <a:r>
              <a:rPr lang="zh-CN" altLang="en-US" dirty="0"/>
              <a:t>或</a:t>
            </a:r>
            <a:r>
              <a:rPr lang="en-US" altLang="zh-CN" dirty="0"/>
              <a:t>[0</a:t>
            </a:r>
            <a:r>
              <a:rPr lang="zh-CN" altLang="en-US" dirty="0"/>
              <a:t>，</a:t>
            </a:r>
            <a:r>
              <a:rPr lang="en-US" altLang="zh-CN" dirty="0"/>
              <a:t>1]</a:t>
            </a:r>
            <a:r>
              <a:rPr lang="zh-CN" altLang="en-US" dirty="0"/>
              <a:t>范围内。在评估中，将预测值重新放缩回正常值，并将其与真实数据进行比较。 </a:t>
            </a:r>
          </a:p>
        </p:txBody>
      </p:sp>
      <p:sp>
        <p:nvSpPr>
          <p:cNvPr id="50" name="椭圆 49">
            <a:extLst>
              <a:ext uri="{FF2B5EF4-FFF2-40B4-BE49-F238E27FC236}">
                <a16:creationId xmlns:a16="http://schemas.microsoft.com/office/drawing/2014/main" id="{9E4CF5D7-0480-43EA-B500-FFE55D7B3A0C}"/>
              </a:ext>
            </a:extLst>
          </p:cNvPr>
          <p:cNvSpPr/>
          <p:nvPr/>
        </p:nvSpPr>
        <p:spPr>
          <a:xfrm>
            <a:off x="5090303" y="2262133"/>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F9D73A12-7098-4B00-8961-238103A92804}"/>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7AB73C07-2753-42AF-8724-A673D6B5A0EA}"/>
              </a:ext>
            </a:extLst>
          </p:cNvPr>
          <p:cNvSpPr>
            <a:spLocks noGrp="1"/>
          </p:cNvSpPr>
          <p:nvPr>
            <p:ph type="sldNum" sz="quarter" idx="14"/>
          </p:nvPr>
        </p:nvSpPr>
        <p:spPr/>
        <p:txBody>
          <a:bodyPr/>
          <a:lstStyle/>
          <a:p>
            <a:fld id="{C79ECAFE-A460-4E13-ABCB-32CAE6136244}" type="slidenum">
              <a:rPr lang="zh-CN" altLang="en-US" smtClean="0"/>
              <a:pPr/>
              <a:t>26</a:t>
            </a:fld>
            <a:endParaRPr lang="zh-CN" altLang="en-US" dirty="0"/>
          </a:p>
        </p:txBody>
      </p:sp>
      <p:cxnSp>
        <p:nvCxnSpPr>
          <p:cNvPr id="36" name="直接连接符 35">
            <a:extLst>
              <a:ext uri="{FF2B5EF4-FFF2-40B4-BE49-F238E27FC236}">
                <a16:creationId xmlns:a16="http://schemas.microsoft.com/office/drawing/2014/main" id="{41965EC8-D4F4-4EDD-B7ED-04A5BDA196B9}"/>
              </a:ext>
            </a:extLst>
          </p:cNvPr>
          <p:cNvCxnSpPr>
            <a:cxnSpLocks/>
          </p:cNvCxnSpPr>
          <p:nvPr/>
        </p:nvCxnSpPr>
        <p:spPr>
          <a:xfrm flipV="1">
            <a:off x="7923961" y="1577395"/>
            <a:ext cx="15295" cy="246452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62E1951B-A58A-48C9-8022-A3143729983B}"/>
              </a:ext>
            </a:extLst>
          </p:cNvPr>
          <p:cNvSpPr/>
          <p:nvPr/>
        </p:nvSpPr>
        <p:spPr>
          <a:xfrm>
            <a:off x="4614291" y="1194007"/>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4" name="文本占位符 8">
            <a:extLst>
              <a:ext uri="{FF2B5EF4-FFF2-40B4-BE49-F238E27FC236}">
                <a16:creationId xmlns:a16="http://schemas.microsoft.com/office/drawing/2014/main" id="{E7FECA41-D7EF-43F3-8DEE-FB35C2727274}"/>
              </a:ext>
            </a:extLst>
          </p:cNvPr>
          <p:cNvSpPr txBox="1">
            <a:spLocks/>
          </p:cNvSpPr>
          <p:nvPr/>
        </p:nvSpPr>
        <p:spPr>
          <a:xfrm>
            <a:off x="3931246" y="908038"/>
            <a:ext cx="4290852" cy="462755"/>
          </a:xfrm>
          <a:prstGeom prst="rect">
            <a:avLst/>
          </a:prstGeom>
        </p:spPr>
        <p:txBody>
          <a:bodyPr vert="horz" lIns="90000" tIns="45720" rIns="91440" bIns="46800" rtlCol="0">
            <a:spAutoFit/>
          </a:bodyPr>
          <a:lstStyle>
            <a:lvl1pPr indent="0" algn="ctr">
              <a:lnSpc>
                <a:spcPct val="100000"/>
              </a:lnSpc>
              <a:spcBef>
                <a:spcPts val="1000"/>
              </a:spcBef>
              <a:buFont typeface="Arial" panose="020B0604020202020204" pitchFamily="34" charset="0"/>
              <a:buNone/>
              <a:defRPr sz="2400" b="1">
                <a:solidFill>
                  <a:schemeClr val="accent1"/>
                </a:solidFill>
                <a:latin typeface="+mj-ea"/>
                <a:ea typeface="+mj-ea"/>
              </a:defRPr>
            </a:lvl1pPr>
            <a:lvl2pPr marL="685800" indent="-228600">
              <a:lnSpc>
                <a:spcPct val="130000"/>
              </a:lnSpc>
              <a:spcBef>
                <a:spcPts val="500"/>
              </a:spcBef>
              <a:buFont typeface="Arial" panose="020B0604020202020204" pitchFamily="34" charset="0"/>
              <a:buChar char="•"/>
              <a:defRPr b="0"/>
            </a:lvl2pPr>
            <a:lvl3pPr marL="1143000" indent="-228600">
              <a:lnSpc>
                <a:spcPct val="130000"/>
              </a:lnSpc>
              <a:spcBef>
                <a:spcPts val="500"/>
              </a:spcBef>
              <a:buFont typeface="Arial" panose="020B0604020202020204" pitchFamily="34" charset="0"/>
              <a:buChar char="•"/>
              <a:defRPr sz="1600" b="0"/>
            </a:lvl3pPr>
            <a:lvl4pPr marL="1600200" indent="-228600">
              <a:lnSpc>
                <a:spcPct val="130000"/>
              </a:lnSpc>
              <a:spcBef>
                <a:spcPts val="500"/>
              </a:spcBef>
              <a:buFont typeface="Arial" panose="020B0604020202020204" pitchFamily="34" charset="0"/>
              <a:buChar char="•"/>
              <a:defRPr sz="1400" b="0"/>
            </a:lvl4pPr>
            <a:lvl5pPr marL="2057400" indent="-228600">
              <a:lnSpc>
                <a:spcPct val="130000"/>
              </a:lnSpc>
              <a:spcBef>
                <a:spcPts val="500"/>
              </a:spcBef>
              <a:buFont typeface="Arial" panose="020B0604020202020204" pitchFamily="34" charset="0"/>
              <a:buChar char="•"/>
              <a:defRPr sz="14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实验设置</a:t>
            </a:r>
          </a:p>
        </p:txBody>
      </p:sp>
    </p:spTree>
    <p:extLst>
      <p:ext uri="{BB962C8B-B14F-4D97-AF65-F5344CB8AC3E}">
        <p14:creationId xmlns:p14="http://schemas.microsoft.com/office/powerpoint/2010/main" val="2380897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D7B1F8D-05D8-4AE9-81DE-871C24E75F08}"/>
              </a:ext>
            </a:extLst>
          </p:cNvPr>
          <p:cNvSpPr>
            <a:spLocks noGrp="1"/>
          </p:cNvSpPr>
          <p:nvPr>
            <p:ph type="body" sz="quarter" idx="11"/>
          </p:nvPr>
        </p:nvSpPr>
        <p:spPr/>
        <p:txBody>
          <a:bodyPr/>
          <a:lstStyle/>
          <a:p>
            <a:r>
              <a:rPr lang="zh-CN" altLang="en-US" dirty="0"/>
              <a:t>实验结果</a:t>
            </a:r>
          </a:p>
        </p:txBody>
      </p:sp>
      <p:sp>
        <p:nvSpPr>
          <p:cNvPr id="2" name="日期占位符 1">
            <a:extLst>
              <a:ext uri="{FF2B5EF4-FFF2-40B4-BE49-F238E27FC236}">
                <a16:creationId xmlns:a16="http://schemas.microsoft.com/office/drawing/2014/main" id="{F9D73A12-7098-4B00-8961-238103A92804}"/>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7AB73C07-2753-42AF-8724-A673D6B5A0EA}"/>
              </a:ext>
            </a:extLst>
          </p:cNvPr>
          <p:cNvSpPr>
            <a:spLocks noGrp="1"/>
          </p:cNvSpPr>
          <p:nvPr>
            <p:ph type="sldNum" sz="quarter" idx="14"/>
          </p:nvPr>
        </p:nvSpPr>
        <p:spPr/>
        <p:txBody>
          <a:bodyPr/>
          <a:lstStyle/>
          <a:p>
            <a:fld id="{C79ECAFE-A460-4E13-ABCB-32CAE6136244}" type="slidenum">
              <a:rPr lang="zh-CN" altLang="en-US" smtClean="0"/>
              <a:pPr/>
              <a:t>27</a:t>
            </a:fld>
            <a:endParaRPr lang="zh-CN" altLang="en-US" dirty="0"/>
          </a:p>
        </p:txBody>
      </p:sp>
      <p:sp>
        <p:nvSpPr>
          <p:cNvPr id="37" name="矩形 36">
            <a:extLst>
              <a:ext uri="{FF2B5EF4-FFF2-40B4-BE49-F238E27FC236}">
                <a16:creationId xmlns:a16="http://schemas.microsoft.com/office/drawing/2014/main" id="{9C629123-6149-4CA3-9A06-563F6301FC37}"/>
              </a:ext>
            </a:extLst>
          </p:cNvPr>
          <p:cNvSpPr/>
          <p:nvPr/>
        </p:nvSpPr>
        <p:spPr>
          <a:xfrm>
            <a:off x="4633619" y="1161767"/>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9" name="文本占位符 8">
            <a:extLst>
              <a:ext uri="{FF2B5EF4-FFF2-40B4-BE49-F238E27FC236}">
                <a16:creationId xmlns:a16="http://schemas.microsoft.com/office/drawing/2014/main" id="{4002DB2C-8E61-458C-B0F3-5E0C2145DBC0}"/>
              </a:ext>
            </a:extLst>
          </p:cNvPr>
          <p:cNvSpPr txBox="1">
            <a:spLocks/>
          </p:cNvSpPr>
          <p:nvPr/>
        </p:nvSpPr>
        <p:spPr>
          <a:xfrm>
            <a:off x="3950574" y="903094"/>
            <a:ext cx="4290852" cy="462755"/>
          </a:xfrm>
          <a:prstGeom prst="rect">
            <a:avLst/>
          </a:prstGeom>
        </p:spPr>
        <p:txBody>
          <a:bodyPr vert="horz" lIns="90000" tIns="45720" rIns="91440" bIns="46800" rtlCol="0">
            <a:spAutoFit/>
          </a:bodyPr>
          <a:lstStyle>
            <a:lvl1pPr indent="0" algn="ctr">
              <a:lnSpc>
                <a:spcPct val="100000"/>
              </a:lnSpc>
              <a:spcBef>
                <a:spcPts val="1000"/>
              </a:spcBef>
              <a:buFont typeface="Arial" panose="020B0604020202020204" pitchFamily="34" charset="0"/>
              <a:buNone/>
              <a:defRPr sz="2400" b="1">
                <a:solidFill>
                  <a:schemeClr val="accent1"/>
                </a:solidFill>
                <a:latin typeface="+mj-ea"/>
                <a:ea typeface="+mj-ea"/>
              </a:defRPr>
            </a:lvl1pPr>
            <a:lvl2pPr marL="685800" indent="-228600">
              <a:lnSpc>
                <a:spcPct val="130000"/>
              </a:lnSpc>
              <a:spcBef>
                <a:spcPts val="500"/>
              </a:spcBef>
              <a:buFont typeface="Arial" panose="020B0604020202020204" pitchFamily="34" charset="0"/>
              <a:buChar char="•"/>
              <a:defRPr b="0"/>
            </a:lvl2pPr>
            <a:lvl3pPr marL="1143000" indent="-228600">
              <a:lnSpc>
                <a:spcPct val="130000"/>
              </a:lnSpc>
              <a:spcBef>
                <a:spcPts val="500"/>
              </a:spcBef>
              <a:buFont typeface="Arial" panose="020B0604020202020204" pitchFamily="34" charset="0"/>
              <a:buChar char="•"/>
              <a:defRPr sz="1600" b="0"/>
            </a:lvl3pPr>
            <a:lvl4pPr marL="1600200" indent="-228600">
              <a:lnSpc>
                <a:spcPct val="130000"/>
              </a:lnSpc>
              <a:spcBef>
                <a:spcPts val="500"/>
              </a:spcBef>
              <a:buFont typeface="Arial" panose="020B0604020202020204" pitchFamily="34" charset="0"/>
              <a:buChar char="•"/>
              <a:defRPr sz="1400" b="0"/>
            </a:lvl4pPr>
            <a:lvl5pPr marL="2057400" indent="-228600">
              <a:lnSpc>
                <a:spcPct val="130000"/>
              </a:lnSpc>
              <a:spcBef>
                <a:spcPts val="500"/>
              </a:spcBef>
              <a:buFont typeface="Arial" panose="020B0604020202020204" pitchFamily="34" charset="0"/>
              <a:buChar char="•"/>
              <a:defRPr sz="14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综合结果</a:t>
            </a:r>
          </a:p>
        </p:txBody>
      </p:sp>
      <p:sp>
        <p:nvSpPr>
          <p:cNvPr id="43" name="文本框 42">
            <a:extLst>
              <a:ext uri="{FF2B5EF4-FFF2-40B4-BE49-F238E27FC236}">
                <a16:creationId xmlns:a16="http://schemas.microsoft.com/office/drawing/2014/main" id="{DC1BD581-A707-46DA-B24D-D6C7E720F339}"/>
              </a:ext>
            </a:extLst>
          </p:cNvPr>
          <p:cNvSpPr txBox="1"/>
          <p:nvPr/>
        </p:nvSpPr>
        <p:spPr>
          <a:xfrm>
            <a:off x="774891" y="1614858"/>
            <a:ext cx="5489371" cy="400110"/>
          </a:xfrm>
          <a:prstGeom prst="rect">
            <a:avLst/>
          </a:prstGeom>
          <a:noFill/>
        </p:spPr>
        <p:txBody>
          <a:bodyPr wrap="square" lIns="0" rIns="0" rtlCol="0">
            <a:spAutoFit/>
          </a:bodyPr>
          <a:lstStyle/>
          <a:p>
            <a:pPr lvl="0">
              <a:defRPr/>
            </a:pPr>
            <a:r>
              <a:rPr kumimoji="0" lang="zh-CN" altLang="en-US" sz="2000" b="1" i="0" u="none" strike="noStrike" kern="1200" cap="none" spc="0" normalizeH="0" baseline="0" noProof="0" dirty="0">
                <a:ln>
                  <a:noFill/>
                </a:ln>
                <a:solidFill>
                  <a:schemeClr val="accent1"/>
                </a:solidFill>
                <a:effectLst/>
                <a:uLnTx/>
                <a:uFillTx/>
                <a:latin typeface="Arial"/>
                <a:cs typeface="+mn-ea"/>
              </a:rPr>
              <a:t>均方根误差（</a:t>
            </a:r>
            <a:r>
              <a:rPr lang="en-US" altLang="zh-CN" sz="2000" b="1" dirty="0">
                <a:solidFill>
                  <a:schemeClr val="accent1"/>
                </a:solidFill>
                <a:cs typeface="+mn-ea"/>
              </a:rPr>
              <a:t>RMSE, Root Mean Square Error</a:t>
            </a:r>
            <a:r>
              <a:rPr kumimoji="0" lang="zh-CN" altLang="en-US" sz="2000" b="1" i="0" u="none" strike="noStrike" kern="1200" cap="none" spc="0" normalizeH="0" baseline="0" noProof="0" dirty="0">
                <a:ln>
                  <a:noFill/>
                </a:ln>
                <a:solidFill>
                  <a:schemeClr val="accent1"/>
                </a:solidFill>
                <a:effectLst/>
                <a:uLnTx/>
                <a:uFillTx/>
                <a:latin typeface="Arial"/>
                <a:cs typeface="+mn-ea"/>
              </a:rPr>
              <a:t>）</a:t>
            </a:r>
          </a:p>
        </p:txBody>
      </p:sp>
      <p:pic>
        <p:nvPicPr>
          <p:cNvPr id="11" name="图片 10">
            <a:extLst>
              <a:ext uri="{FF2B5EF4-FFF2-40B4-BE49-F238E27FC236}">
                <a16:creationId xmlns:a16="http://schemas.microsoft.com/office/drawing/2014/main" id="{D80430EB-A3F5-426F-BC49-B06E03EF0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491" y="1502329"/>
            <a:ext cx="2724530" cy="657317"/>
          </a:xfrm>
          <a:prstGeom prst="rect">
            <a:avLst/>
          </a:prstGeom>
        </p:spPr>
      </p:pic>
      <p:pic>
        <p:nvPicPr>
          <p:cNvPr id="13" name="图片 12">
            <a:extLst>
              <a:ext uri="{FF2B5EF4-FFF2-40B4-BE49-F238E27FC236}">
                <a16:creationId xmlns:a16="http://schemas.microsoft.com/office/drawing/2014/main" id="{99F3A2A5-3F88-403E-BC8B-96EC43CE98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5046" y="2159422"/>
            <a:ext cx="2276793" cy="600159"/>
          </a:xfrm>
          <a:prstGeom prst="rect">
            <a:avLst/>
          </a:prstGeom>
        </p:spPr>
      </p:pic>
      <p:sp>
        <p:nvSpPr>
          <p:cNvPr id="14" name="矩形 13">
            <a:extLst>
              <a:ext uri="{FF2B5EF4-FFF2-40B4-BE49-F238E27FC236}">
                <a16:creationId xmlns:a16="http://schemas.microsoft.com/office/drawing/2014/main" id="{3250A275-53D3-42F2-8425-FC48E84496E4}"/>
              </a:ext>
            </a:extLst>
          </p:cNvPr>
          <p:cNvSpPr/>
          <p:nvPr/>
        </p:nvSpPr>
        <p:spPr>
          <a:xfrm>
            <a:off x="674775" y="2274835"/>
            <a:ext cx="4933787" cy="369332"/>
          </a:xfrm>
          <a:prstGeom prst="rect">
            <a:avLst/>
          </a:prstGeom>
        </p:spPr>
        <p:txBody>
          <a:bodyPr wrap="square">
            <a:spAutoFit/>
          </a:bodyPr>
          <a:lstStyle/>
          <a:p>
            <a:r>
              <a:rPr lang="zh-CN" altLang="en-US" b="1" dirty="0">
                <a:solidFill>
                  <a:schemeClr val="accent1"/>
                </a:solidFill>
                <a:cs typeface="+mn-ea"/>
              </a:rPr>
              <a:t>绝对平均误差（</a:t>
            </a:r>
            <a:r>
              <a:rPr lang="en-US" altLang="zh-CN" b="1" dirty="0">
                <a:solidFill>
                  <a:schemeClr val="accent1"/>
                </a:solidFill>
                <a:cs typeface="+mn-ea"/>
              </a:rPr>
              <a:t>MAE, Mean Absolute Error</a:t>
            </a:r>
            <a:r>
              <a:rPr lang="zh-CN" altLang="en-US" b="1" dirty="0">
                <a:solidFill>
                  <a:schemeClr val="accent1"/>
                </a:solidFill>
                <a:cs typeface="+mn-ea"/>
              </a:rPr>
              <a:t>）</a:t>
            </a:r>
            <a:endParaRPr lang="zh-CN" altLang="en-US" dirty="0"/>
          </a:p>
        </p:txBody>
      </p:sp>
      <p:pic>
        <p:nvPicPr>
          <p:cNvPr id="17" name="图片 16">
            <a:extLst>
              <a:ext uri="{FF2B5EF4-FFF2-40B4-BE49-F238E27FC236}">
                <a16:creationId xmlns:a16="http://schemas.microsoft.com/office/drawing/2014/main" id="{5D09AA18-6F7A-40FE-886E-F8C01CF68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400" y="3037338"/>
            <a:ext cx="11636250" cy="2740149"/>
          </a:xfrm>
          <a:prstGeom prst="rect">
            <a:avLst/>
          </a:prstGeom>
        </p:spPr>
      </p:pic>
      <p:sp>
        <p:nvSpPr>
          <p:cNvPr id="18" name="矩形 17">
            <a:extLst>
              <a:ext uri="{FF2B5EF4-FFF2-40B4-BE49-F238E27FC236}">
                <a16:creationId xmlns:a16="http://schemas.microsoft.com/office/drawing/2014/main" id="{36EB68CA-8C4C-4D5E-B1C3-02C7AED3D7CE}"/>
              </a:ext>
            </a:extLst>
          </p:cNvPr>
          <p:cNvSpPr/>
          <p:nvPr/>
        </p:nvSpPr>
        <p:spPr>
          <a:xfrm>
            <a:off x="10880521" y="3023688"/>
            <a:ext cx="1073791" cy="2740150"/>
          </a:xfrm>
          <a:prstGeom prst="rect">
            <a:avLst/>
          </a:pr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06687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0779FDB-04B4-40A2-B9C3-DD5FFA893035}"/>
              </a:ext>
            </a:extLst>
          </p:cNvPr>
          <p:cNvSpPr>
            <a:spLocks noGrp="1"/>
          </p:cNvSpPr>
          <p:nvPr>
            <p:ph type="body" sz="quarter" idx="11"/>
          </p:nvPr>
        </p:nvSpPr>
        <p:spPr/>
        <p:txBody>
          <a:bodyPr/>
          <a:lstStyle/>
          <a:p>
            <a:r>
              <a:rPr lang="zh-CN" altLang="en-US" dirty="0"/>
              <a:t>实验结果</a:t>
            </a:r>
          </a:p>
        </p:txBody>
      </p:sp>
      <p:sp>
        <p:nvSpPr>
          <p:cNvPr id="6" name="日期占位符 5">
            <a:extLst>
              <a:ext uri="{FF2B5EF4-FFF2-40B4-BE49-F238E27FC236}">
                <a16:creationId xmlns:a16="http://schemas.microsoft.com/office/drawing/2014/main" id="{CA8719F5-315B-4998-9E1E-8E82501B281D}"/>
              </a:ext>
            </a:extLst>
          </p:cNvPr>
          <p:cNvSpPr>
            <a:spLocks noGrp="1"/>
          </p:cNvSpPr>
          <p:nvPr>
            <p:ph type="dt" sz="half" idx="2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AC6BB9D6-BDE3-4275-B54A-39B516996E58}"/>
              </a:ext>
            </a:extLst>
          </p:cNvPr>
          <p:cNvSpPr>
            <a:spLocks noGrp="1"/>
          </p:cNvSpPr>
          <p:nvPr>
            <p:ph type="sldNum" sz="quarter" idx="24"/>
          </p:nvPr>
        </p:nvSpPr>
        <p:spPr/>
        <p:txBody>
          <a:bodyPr/>
          <a:lstStyle/>
          <a:p>
            <a:fld id="{C79ECAFE-A460-4E13-ABCB-32CAE6136244}" type="slidenum">
              <a:rPr lang="zh-CN" altLang="en-US" smtClean="0"/>
              <a:pPr/>
              <a:t>28</a:t>
            </a:fld>
            <a:endParaRPr lang="zh-CN" altLang="en-US" dirty="0"/>
          </a:p>
        </p:txBody>
      </p:sp>
      <p:sp>
        <p:nvSpPr>
          <p:cNvPr id="12" name="矩形 11">
            <a:extLst>
              <a:ext uri="{FF2B5EF4-FFF2-40B4-BE49-F238E27FC236}">
                <a16:creationId xmlns:a16="http://schemas.microsoft.com/office/drawing/2014/main" id="{3B2B0347-2E81-40C5-8800-F01151CE4692}"/>
              </a:ext>
            </a:extLst>
          </p:cNvPr>
          <p:cNvSpPr/>
          <p:nvPr/>
        </p:nvSpPr>
        <p:spPr>
          <a:xfrm>
            <a:off x="7031469" y="1883341"/>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1</a:t>
            </a:r>
            <a:endParaRPr lang="zh-CN" altLang="en-US" sz="1600" b="1" dirty="0">
              <a:solidFill>
                <a:schemeClr val="bg1"/>
              </a:solidFill>
            </a:endParaRPr>
          </a:p>
        </p:txBody>
      </p:sp>
      <p:sp>
        <p:nvSpPr>
          <p:cNvPr id="15" name="矩形 14">
            <a:extLst>
              <a:ext uri="{FF2B5EF4-FFF2-40B4-BE49-F238E27FC236}">
                <a16:creationId xmlns:a16="http://schemas.microsoft.com/office/drawing/2014/main" id="{BB5CB5C8-0C35-4C96-9D8E-4D98718C3FD8}"/>
              </a:ext>
            </a:extLst>
          </p:cNvPr>
          <p:cNvSpPr/>
          <p:nvPr/>
        </p:nvSpPr>
        <p:spPr>
          <a:xfrm>
            <a:off x="4633619" y="1161767"/>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6" name="文本占位符 8">
            <a:extLst>
              <a:ext uri="{FF2B5EF4-FFF2-40B4-BE49-F238E27FC236}">
                <a16:creationId xmlns:a16="http://schemas.microsoft.com/office/drawing/2014/main" id="{1DD8B180-EB86-4555-B536-6DB4F9082A3C}"/>
              </a:ext>
            </a:extLst>
          </p:cNvPr>
          <p:cNvSpPr txBox="1">
            <a:spLocks/>
          </p:cNvSpPr>
          <p:nvPr/>
        </p:nvSpPr>
        <p:spPr>
          <a:xfrm>
            <a:off x="3950574" y="903094"/>
            <a:ext cx="4290852" cy="462755"/>
          </a:xfrm>
          <a:prstGeom prst="rect">
            <a:avLst/>
          </a:prstGeom>
        </p:spPr>
        <p:txBody>
          <a:bodyPr vert="horz" lIns="90000" tIns="45720" rIns="91440" bIns="46800" rtlCol="0">
            <a:spAutoFit/>
          </a:bodyPr>
          <a:lstStyle>
            <a:lvl1pPr indent="0" algn="ctr">
              <a:lnSpc>
                <a:spcPct val="100000"/>
              </a:lnSpc>
              <a:spcBef>
                <a:spcPts val="1000"/>
              </a:spcBef>
              <a:buFont typeface="Arial" panose="020B0604020202020204" pitchFamily="34" charset="0"/>
              <a:buNone/>
              <a:defRPr sz="2400" b="1">
                <a:solidFill>
                  <a:schemeClr val="accent1"/>
                </a:solidFill>
                <a:latin typeface="+mj-ea"/>
                <a:ea typeface="+mj-ea"/>
              </a:defRPr>
            </a:lvl1pPr>
            <a:lvl2pPr marL="685800" indent="-228600">
              <a:lnSpc>
                <a:spcPct val="130000"/>
              </a:lnSpc>
              <a:spcBef>
                <a:spcPts val="500"/>
              </a:spcBef>
              <a:buFont typeface="Arial" panose="020B0604020202020204" pitchFamily="34" charset="0"/>
              <a:buChar char="•"/>
              <a:defRPr b="0"/>
            </a:lvl2pPr>
            <a:lvl3pPr marL="1143000" indent="-228600">
              <a:lnSpc>
                <a:spcPct val="130000"/>
              </a:lnSpc>
              <a:spcBef>
                <a:spcPts val="500"/>
              </a:spcBef>
              <a:buFont typeface="Arial" panose="020B0604020202020204" pitchFamily="34" charset="0"/>
              <a:buChar char="•"/>
              <a:defRPr sz="1600" b="0"/>
            </a:lvl3pPr>
            <a:lvl4pPr marL="1600200" indent="-228600">
              <a:lnSpc>
                <a:spcPct val="130000"/>
              </a:lnSpc>
              <a:spcBef>
                <a:spcPts val="500"/>
              </a:spcBef>
              <a:buFont typeface="Arial" panose="020B0604020202020204" pitchFamily="34" charset="0"/>
              <a:buChar char="•"/>
              <a:defRPr sz="1400" b="0"/>
            </a:lvl4pPr>
            <a:lvl5pPr marL="2057400" indent="-228600">
              <a:lnSpc>
                <a:spcPct val="130000"/>
              </a:lnSpc>
              <a:spcBef>
                <a:spcPts val="500"/>
              </a:spcBef>
              <a:buFont typeface="Arial" panose="020B0604020202020204" pitchFamily="34" charset="0"/>
              <a:buChar char="•"/>
              <a:defRPr sz="14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存在突发事件的情况</a:t>
            </a:r>
          </a:p>
        </p:txBody>
      </p:sp>
      <p:pic>
        <p:nvPicPr>
          <p:cNvPr id="20" name="图片占位符 19">
            <a:extLst>
              <a:ext uri="{FF2B5EF4-FFF2-40B4-BE49-F238E27FC236}">
                <a16:creationId xmlns:a16="http://schemas.microsoft.com/office/drawing/2014/main" id="{5E6D3024-A441-486D-B9E0-3C8A968D7E3E}"/>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380" r="33"/>
          <a:stretch/>
        </p:blipFill>
        <p:spPr>
          <a:xfrm>
            <a:off x="245659" y="1585023"/>
            <a:ext cx="6510613" cy="4369883"/>
          </a:xfrm>
        </p:spPr>
      </p:pic>
      <p:sp>
        <p:nvSpPr>
          <p:cNvPr id="25" name="矩形 24">
            <a:extLst>
              <a:ext uri="{FF2B5EF4-FFF2-40B4-BE49-F238E27FC236}">
                <a16:creationId xmlns:a16="http://schemas.microsoft.com/office/drawing/2014/main" id="{299387E6-034C-4CA2-AC6B-A7E9AFB04270}"/>
              </a:ext>
            </a:extLst>
          </p:cNvPr>
          <p:cNvSpPr/>
          <p:nvPr/>
        </p:nvSpPr>
        <p:spPr>
          <a:xfrm>
            <a:off x="6933063" y="2429301"/>
            <a:ext cx="1050877" cy="235242"/>
          </a:xfrm>
          <a:prstGeom prst="rect">
            <a:avLst/>
          </a:prstGeom>
          <a:solidFill>
            <a:srgbClr val="F2F2F2"/>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文本占位符 4">
            <a:extLst>
              <a:ext uri="{FF2B5EF4-FFF2-40B4-BE49-F238E27FC236}">
                <a16:creationId xmlns:a16="http://schemas.microsoft.com/office/drawing/2014/main" id="{B36EFE73-9C09-4CE6-A8DD-89841C07382F}"/>
              </a:ext>
            </a:extLst>
          </p:cNvPr>
          <p:cNvSpPr txBox="1">
            <a:spLocks/>
          </p:cNvSpPr>
          <p:nvPr/>
        </p:nvSpPr>
        <p:spPr>
          <a:xfrm>
            <a:off x="7410735" y="1791335"/>
            <a:ext cx="3821114" cy="1115638"/>
          </a:xfrm>
          <a:prstGeom prst="rect">
            <a:avLst/>
          </a:prstGeom>
        </p:spPr>
        <p:txBody>
          <a:bodyPr vert="horz" lIns="0" tIns="0" rIns="90000" bIns="46800" rtlCol="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en-US" altLang="zh-CN" dirty="0"/>
              <a:t>MVGCN</a:t>
            </a:r>
            <a:r>
              <a:rPr lang="zh-CN" altLang="en-US" dirty="0"/>
              <a:t>与五个</a:t>
            </a:r>
            <a:r>
              <a:rPr lang="en-US" altLang="zh-CN" dirty="0"/>
              <a:t>baseline</a:t>
            </a:r>
            <a:r>
              <a:rPr lang="zh-CN" altLang="en-US" dirty="0"/>
              <a:t>方法之间在发生突发事件情况下的比较（如异常天气或交通事件等）。</a:t>
            </a:r>
          </a:p>
        </p:txBody>
      </p:sp>
      <p:sp>
        <p:nvSpPr>
          <p:cNvPr id="35" name="矩形 34">
            <a:extLst>
              <a:ext uri="{FF2B5EF4-FFF2-40B4-BE49-F238E27FC236}">
                <a16:creationId xmlns:a16="http://schemas.microsoft.com/office/drawing/2014/main" id="{A4C49AD2-0621-479B-9E7E-7DAB746390F5}"/>
              </a:ext>
            </a:extLst>
          </p:cNvPr>
          <p:cNvSpPr/>
          <p:nvPr/>
        </p:nvSpPr>
        <p:spPr>
          <a:xfrm>
            <a:off x="7328847" y="3084395"/>
            <a:ext cx="3821114" cy="2484013"/>
          </a:xfrm>
          <a:prstGeom prst="rect">
            <a:avLst/>
          </a:prstGeom>
        </p:spPr>
        <p:txBody>
          <a:bodyPr wrap="square">
            <a:spAutoFit/>
          </a:bodyPr>
          <a:lstStyle/>
          <a:p>
            <a:pPr>
              <a:lnSpc>
                <a:spcPct val="125000"/>
              </a:lnSpc>
            </a:pPr>
            <a:r>
              <a:rPr lang="zh-CN" altLang="en-US" dirty="0"/>
              <a:t>对于每个时隙</a:t>
            </a:r>
            <a:r>
              <a:rPr lang="en-US" altLang="zh-CN" dirty="0"/>
              <a:t>t</a:t>
            </a:r>
            <a:r>
              <a:rPr lang="zh-CN" altLang="en-US" dirty="0"/>
              <a:t>，计算所有区域与先前时隙</a:t>
            </a:r>
            <a:r>
              <a:rPr lang="en-US" altLang="zh-CN" dirty="0"/>
              <a:t>t-1</a:t>
            </a:r>
            <a:r>
              <a:rPr lang="zh-CN" altLang="en-US" dirty="0"/>
              <a:t>的交通流量差。 然后按降序对所有差异的绝对值进行排序，并将前</a:t>
            </a:r>
            <a:r>
              <a:rPr lang="en-US" altLang="zh-CN" dirty="0"/>
              <a:t>5</a:t>
            </a:r>
            <a:r>
              <a:rPr lang="zh-CN" altLang="en-US" dirty="0"/>
              <a:t>％定义为发生有突发事件的时刻，剩余</a:t>
            </a:r>
            <a:r>
              <a:rPr lang="en-US" altLang="zh-CN" dirty="0"/>
              <a:t>95</a:t>
            </a:r>
            <a:r>
              <a:rPr lang="zh-CN" altLang="en-US" dirty="0"/>
              <a:t>％的时刻是正常情况。 </a:t>
            </a:r>
            <a:r>
              <a:rPr lang="en-US" altLang="zh-CN" dirty="0"/>
              <a:t>MVGCN</a:t>
            </a:r>
            <a:r>
              <a:rPr lang="zh-CN" altLang="en-US" dirty="0"/>
              <a:t>大大优于所有其他基准，尤其是在</a:t>
            </a:r>
            <a:r>
              <a:rPr lang="en-US" altLang="zh-CN" dirty="0" err="1"/>
              <a:t>TaxiBJ</a:t>
            </a:r>
            <a:r>
              <a:rPr lang="zh-CN" altLang="en-US" dirty="0"/>
              <a:t>上。</a:t>
            </a:r>
          </a:p>
        </p:txBody>
      </p:sp>
      <p:sp>
        <p:nvSpPr>
          <p:cNvPr id="36" name="矩形 35">
            <a:extLst>
              <a:ext uri="{FF2B5EF4-FFF2-40B4-BE49-F238E27FC236}">
                <a16:creationId xmlns:a16="http://schemas.microsoft.com/office/drawing/2014/main" id="{32679D8B-C8D6-4FE0-99F0-982CE4285F33}"/>
              </a:ext>
            </a:extLst>
          </p:cNvPr>
          <p:cNvSpPr/>
          <p:nvPr/>
        </p:nvSpPr>
        <p:spPr>
          <a:xfrm>
            <a:off x="7031469" y="3151969"/>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2</a:t>
            </a:r>
            <a:endParaRPr lang="zh-CN" altLang="en-US" sz="1600" b="1" dirty="0">
              <a:solidFill>
                <a:schemeClr val="bg1"/>
              </a:solidFill>
            </a:endParaRPr>
          </a:p>
        </p:txBody>
      </p:sp>
      <p:pic>
        <p:nvPicPr>
          <p:cNvPr id="22" name="图片 21">
            <a:extLst>
              <a:ext uri="{FF2B5EF4-FFF2-40B4-BE49-F238E27FC236}">
                <a16:creationId xmlns:a16="http://schemas.microsoft.com/office/drawing/2014/main" id="{B67506DD-90AF-4FA9-84DC-956617625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47" y="1564758"/>
            <a:ext cx="11776094" cy="4614415"/>
          </a:xfrm>
          <a:prstGeom prst="rect">
            <a:avLst/>
          </a:prstGeom>
        </p:spPr>
      </p:pic>
    </p:spTree>
    <p:extLst>
      <p:ext uri="{BB962C8B-B14F-4D97-AF65-F5344CB8AC3E}">
        <p14:creationId xmlns:p14="http://schemas.microsoft.com/office/powerpoint/2010/main" val="338944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a:extLst>
              <a:ext uri="{FF2B5EF4-FFF2-40B4-BE49-F238E27FC236}">
                <a16:creationId xmlns:a16="http://schemas.microsoft.com/office/drawing/2014/main" id="{85CF0F30-F36C-4656-BFB3-B21E394D2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36" y="1126590"/>
            <a:ext cx="10865264" cy="4963450"/>
          </a:xfrm>
          <a:prstGeom prst="rect">
            <a:avLst/>
          </a:prstGeom>
        </p:spPr>
      </p:pic>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实验结果</a:t>
            </a: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29</a:t>
            </a:fld>
            <a:endParaRPr lang="zh-CN" altLang="en-US" dirty="0"/>
          </a:p>
        </p:txBody>
      </p:sp>
      <p:sp>
        <p:nvSpPr>
          <p:cNvPr id="37" name="矩形 36">
            <a:extLst>
              <a:ext uri="{FF2B5EF4-FFF2-40B4-BE49-F238E27FC236}">
                <a16:creationId xmlns:a16="http://schemas.microsoft.com/office/drawing/2014/main" id="{FB2F52AB-BF96-4638-93CD-E03E3EF51F7A}"/>
              </a:ext>
            </a:extLst>
          </p:cNvPr>
          <p:cNvSpPr/>
          <p:nvPr/>
        </p:nvSpPr>
        <p:spPr>
          <a:xfrm>
            <a:off x="2801257" y="1221638"/>
            <a:ext cx="6444343" cy="148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9" name="文本占位符 8">
            <a:extLst>
              <a:ext uri="{FF2B5EF4-FFF2-40B4-BE49-F238E27FC236}">
                <a16:creationId xmlns:a16="http://schemas.microsoft.com/office/drawing/2014/main" id="{FFA31E1C-9EEE-401B-9DB6-7BD756E2B8D3}"/>
              </a:ext>
            </a:extLst>
          </p:cNvPr>
          <p:cNvSpPr txBox="1">
            <a:spLocks/>
          </p:cNvSpPr>
          <p:nvPr/>
        </p:nvSpPr>
        <p:spPr>
          <a:xfrm>
            <a:off x="2583752" y="907067"/>
            <a:ext cx="7024493" cy="462755"/>
          </a:xfrm>
          <a:prstGeom prst="rect">
            <a:avLst/>
          </a:prstGeom>
        </p:spPr>
        <p:txBody>
          <a:bodyPr vert="horz" wrap="square" lIns="90000" tIns="45720" rIns="91440" bIns="46800" rtlCol="0">
            <a:spAutoFit/>
          </a:bodyPr>
          <a:lstStyle>
            <a:lvl1pPr indent="0" algn="ctr">
              <a:lnSpc>
                <a:spcPct val="100000"/>
              </a:lnSpc>
              <a:spcBef>
                <a:spcPts val="1000"/>
              </a:spcBef>
              <a:buFont typeface="Arial" panose="020B0604020202020204" pitchFamily="34" charset="0"/>
              <a:buNone/>
              <a:defRPr sz="2400" b="1">
                <a:solidFill>
                  <a:schemeClr val="accent1"/>
                </a:solidFill>
                <a:latin typeface="+mj-ea"/>
                <a:ea typeface="+mj-ea"/>
              </a:defRPr>
            </a:lvl1pPr>
            <a:lvl2pPr marL="685800" indent="-228600">
              <a:lnSpc>
                <a:spcPct val="130000"/>
              </a:lnSpc>
              <a:spcBef>
                <a:spcPts val="500"/>
              </a:spcBef>
              <a:buFont typeface="Arial" panose="020B0604020202020204" pitchFamily="34" charset="0"/>
              <a:buChar char="•"/>
              <a:defRPr b="0"/>
            </a:lvl2pPr>
            <a:lvl3pPr marL="1143000" indent="-228600">
              <a:lnSpc>
                <a:spcPct val="130000"/>
              </a:lnSpc>
              <a:spcBef>
                <a:spcPts val="500"/>
              </a:spcBef>
              <a:buFont typeface="Arial" panose="020B0604020202020204" pitchFamily="34" charset="0"/>
              <a:buChar char="•"/>
              <a:defRPr sz="1600" b="0"/>
            </a:lvl3pPr>
            <a:lvl4pPr marL="1600200" indent="-228600">
              <a:lnSpc>
                <a:spcPct val="130000"/>
              </a:lnSpc>
              <a:spcBef>
                <a:spcPts val="500"/>
              </a:spcBef>
              <a:buFont typeface="Arial" panose="020B0604020202020204" pitchFamily="34" charset="0"/>
              <a:buChar char="•"/>
              <a:defRPr sz="1400" b="0"/>
            </a:lvl4pPr>
            <a:lvl5pPr marL="2057400" indent="-228600">
              <a:lnSpc>
                <a:spcPct val="130000"/>
              </a:lnSpc>
              <a:spcBef>
                <a:spcPts val="500"/>
              </a:spcBef>
              <a:buFont typeface="Arial" panose="020B0604020202020204" pitchFamily="34" charset="0"/>
              <a:buChar char="•"/>
              <a:defRPr sz="14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多步预测（针对不同的时间步训练不同的模型）</a:t>
            </a:r>
          </a:p>
        </p:txBody>
      </p:sp>
      <p:sp>
        <p:nvSpPr>
          <p:cNvPr id="42" name="文本占位符 4">
            <a:extLst>
              <a:ext uri="{FF2B5EF4-FFF2-40B4-BE49-F238E27FC236}">
                <a16:creationId xmlns:a16="http://schemas.microsoft.com/office/drawing/2014/main" id="{170F2D69-5167-4CF7-917A-8F0C476DFB70}"/>
              </a:ext>
            </a:extLst>
          </p:cNvPr>
          <p:cNvSpPr txBox="1">
            <a:spLocks/>
          </p:cNvSpPr>
          <p:nvPr/>
        </p:nvSpPr>
        <p:spPr>
          <a:xfrm>
            <a:off x="2096839" y="6090041"/>
            <a:ext cx="7160216" cy="510786"/>
          </a:xfrm>
          <a:prstGeom prst="rect">
            <a:avLst/>
          </a:prstGeom>
        </p:spPr>
        <p:txBody>
          <a:bodyPr vert="horz" lIns="0" tIns="0" rIns="90000" bIns="46800" rtlCol="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mj-ea"/>
                <a:ea typeface="+mj-ea"/>
              </a:rPr>
              <a:t>输入的序列长度为</a:t>
            </a:r>
            <a:r>
              <a:rPr lang="en-US" altLang="zh-CN" sz="2000" dirty="0">
                <a:latin typeface="+mj-ea"/>
                <a:ea typeface="+mj-ea"/>
              </a:rPr>
              <a:t>6</a:t>
            </a:r>
            <a:r>
              <a:rPr lang="zh-CN" altLang="en-US" sz="2000" dirty="0">
                <a:latin typeface="+mj-ea"/>
                <a:ea typeface="+mj-ea"/>
              </a:rPr>
              <a:t>个，预测目标分别为</a:t>
            </a:r>
            <a:r>
              <a:rPr lang="en-US" altLang="zh-CN" sz="2000" dirty="0">
                <a:latin typeface="+mj-ea"/>
                <a:ea typeface="+mj-ea"/>
              </a:rPr>
              <a:t>1~6</a:t>
            </a:r>
            <a:r>
              <a:rPr lang="zh-CN" altLang="en-US" sz="2000" dirty="0">
                <a:latin typeface="+mj-ea"/>
                <a:ea typeface="+mj-ea"/>
              </a:rPr>
              <a:t>时间步的模型效果</a:t>
            </a:r>
            <a:endParaRPr lang="zh-CN" altLang="en-US" sz="2000" dirty="0">
              <a:effectLst/>
              <a:latin typeface="+mj-ea"/>
              <a:ea typeface="+mj-ea"/>
            </a:endParaRPr>
          </a:p>
        </p:txBody>
      </p:sp>
    </p:spTree>
    <p:extLst>
      <p:ext uri="{BB962C8B-B14F-4D97-AF65-F5344CB8AC3E}">
        <p14:creationId xmlns:p14="http://schemas.microsoft.com/office/powerpoint/2010/main" val="271209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660400" y="4189677"/>
            <a:ext cx="3819426" cy="725488"/>
          </a:xfrm>
        </p:spPr>
        <p:txBody>
          <a:bodyPr/>
          <a:lstStyle/>
          <a:p>
            <a:r>
              <a:rPr lang="zh-CN" altLang="en-US" dirty="0">
                <a:ea typeface="+mn-ea"/>
                <a:cs typeface="+mn-ea"/>
              </a:rPr>
              <a:t>问题背景</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spc="500" dirty="0">
                <a:solidFill>
                  <a:prstClr val="white">
                    <a:lumMod val="75000"/>
                  </a:prstClr>
                </a:solidFill>
                <a:cs typeface="+mn-ea"/>
              </a:rPr>
              <a:t>Paper Background</a:t>
            </a: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实验结果</a:t>
            </a: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30</a:t>
            </a:fld>
            <a:endParaRPr lang="zh-CN" altLang="en-US" dirty="0"/>
          </a:p>
        </p:txBody>
      </p:sp>
      <p:sp>
        <p:nvSpPr>
          <p:cNvPr id="9" name="矩形 8">
            <a:extLst>
              <a:ext uri="{FF2B5EF4-FFF2-40B4-BE49-F238E27FC236}">
                <a16:creationId xmlns:a16="http://schemas.microsoft.com/office/drawing/2014/main" id="{C1424699-CE01-44F3-88BD-8ECC206A3432}"/>
              </a:ext>
            </a:extLst>
          </p:cNvPr>
          <p:cNvSpPr/>
          <p:nvPr/>
        </p:nvSpPr>
        <p:spPr>
          <a:xfrm>
            <a:off x="4633619" y="1161767"/>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0" name="文本占位符 8">
            <a:extLst>
              <a:ext uri="{FF2B5EF4-FFF2-40B4-BE49-F238E27FC236}">
                <a16:creationId xmlns:a16="http://schemas.microsoft.com/office/drawing/2014/main" id="{E28B8752-C64C-4380-BD65-C9215EE42C21}"/>
              </a:ext>
            </a:extLst>
          </p:cNvPr>
          <p:cNvSpPr txBox="1">
            <a:spLocks/>
          </p:cNvSpPr>
          <p:nvPr/>
        </p:nvSpPr>
        <p:spPr>
          <a:xfrm>
            <a:off x="3950574" y="903094"/>
            <a:ext cx="4290852" cy="462755"/>
          </a:xfrm>
          <a:prstGeom prst="rect">
            <a:avLst/>
          </a:prstGeom>
        </p:spPr>
        <p:txBody>
          <a:bodyPr vert="horz" lIns="90000" tIns="45720" rIns="91440" bIns="46800" rtlCol="0">
            <a:spAutoFit/>
          </a:bodyPr>
          <a:lstStyle>
            <a:lvl1pPr indent="0" algn="ctr">
              <a:lnSpc>
                <a:spcPct val="100000"/>
              </a:lnSpc>
              <a:spcBef>
                <a:spcPts val="1000"/>
              </a:spcBef>
              <a:buFont typeface="Arial" panose="020B0604020202020204" pitchFamily="34" charset="0"/>
              <a:buNone/>
              <a:defRPr sz="2400" b="1">
                <a:solidFill>
                  <a:schemeClr val="accent1"/>
                </a:solidFill>
                <a:latin typeface="+mj-ea"/>
                <a:ea typeface="+mj-ea"/>
              </a:defRPr>
            </a:lvl1pPr>
            <a:lvl2pPr marL="685800" indent="-228600">
              <a:lnSpc>
                <a:spcPct val="130000"/>
              </a:lnSpc>
              <a:spcBef>
                <a:spcPts val="500"/>
              </a:spcBef>
              <a:buFont typeface="Arial" panose="020B0604020202020204" pitchFamily="34" charset="0"/>
              <a:buChar char="•"/>
              <a:defRPr b="0"/>
            </a:lvl2pPr>
            <a:lvl3pPr marL="1143000" indent="-228600">
              <a:lnSpc>
                <a:spcPct val="130000"/>
              </a:lnSpc>
              <a:spcBef>
                <a:spcPts val="500"/>
              </a:spcBef>
              <a:buFont typeface="Arial" panose="020B0604020202020204" pitchFamily="34" charset="0"/>
              <a:buChar char="•"/>
              <a:defRPr sz="1600" b="0"/>
            </a:lvl3pPr>
            <a:lvl4pPr marL="1600200" indent="-228600">
              <a:lnSpc>
                <a:spcPct val="130000"/>
              </a:lnSpc>
              <a:spcBef>
                <a:spcPts val="500"/>
              </a:spcBef>
              <a:buFont typeface="Arial" panose="020B0604020202020204" pitchFamily="34" charset="0"/>
              <a:buChar char="•"/>
              <a:defRPr sz="1400" b="0"/>
            </a:lvl4pPr>
            <a:lvl5pPr marL="2057400" indent="-228600">
              <a:lnSpc>
                <a:spcPct val="130000"/>
              </a:lnSpc>
              <a:spcBef>
                <a:spcPts val="500"/>
              </a:spcBef>
              <a:buFont typeface="Arial" panose="020B0604020202020204" pitchFamily="34" charset="0"/>
              <a:buChar char="•"/>
              <a:defRPr sz="14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特征有效性</a:t>
            </a:r>
          </a:p>
        </p:txBody>
      </p:sp>
      <p:pic>
        <p:nvPicPr>
          <p:cNvPr id="11" name="图片 10">
            <a:extLst>
              <a:ext uri="{FF2B5EF4-FFF2-40B4-BE49-F238E27FC236}">
                <a16:creationId xmlns:a16="http://schemas.microsoft.com/office/drawing/2014/main" id="{5632907B-A1E0-4C15-A077-9D4F0BDBA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691" y="1770063"/>
            <a:ext cx="7468642" cy="2095792"/>
          </a:xfrm>
          <a:prstGeom prst="rect">
            <a:avLst/>
          </a:prstGeom>
        </p:spPr>
      </p:pic>
      <p:sp>
        <p:nvSpPr>
          <p:cNvPr id="12" name="文本框 11">
            <a:extLst>
              <a:ext uri="{FF2B5EF4-FFF2-40B4-BE49-F238E27FC236}">
                <a16:creationId xmlns:a16="http://schemas.microsoft.com/office/drawing/2014/main" id="{C62038D7-7667-406D-B6E2-98ED13A88ED7}"/>
              </a:ext>
            </a:extLst>
          </p:cNvPr>
          <p:cNvSpPr txBox="1"/>
          <p:nvPr/>
        </p:nvSpPr>
        <p:spPr>
          <a:xfrm>
            <a:off x="342767" y="1357882"/>
            <a:ext cx="4290852"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rPr>
              <a:t>不同视图组合对预测结果产生的影响</a:t>
            </a:r>
          </a:p>
        </p:txBody>
      </p:sp>
      <p:sp>
        <p:nvSpPr>
          <p:cNvPr id="13" name="文本框 12">
            <a:extLst>
              <a:ext uri="{FF2B5EF4-FFF2-40B4-BE49-F238E27FC236}">
                <a16:creationId xmlns:a16="http://schemas.microsoft.com/office/drawing/2014/main" id="{822891F0-CE26-4289-A088-13450AE3C06B}"/>
              </a:ext>
            </a:extLst>
          </p:cNvPr>
          <p:cNvSpPr txBox="1"/>
          <p:nvPr/>
        </p:nvSpPr>
        <p:spPr>
          <a:xfrm>
            <a:off x="344852" y="4058872"/>
            <a:ext cx="2836498"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rPr>
              <a:t>特征对预测结果的影响</a:t>
            </a:r>
          </a:p>
        </p:txBody>
      </p:sp>
      <p:pic>
        <p:nvPicPr>
          <p:cNvPr id="5" name="图片 4">
            <a:extLst>
              <a:ext uri="{FF2B5EF4-FFF2-40B4-BE49-F238E27FC236}">
                <a16:creationId xmlns:a16="http://schemas.microsoft.com/office/drawing/2014/main" id="{99C8DCF9-227A-4C86-A3A4-E504128FC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945" y="4547171"/>
            <a:ext cx="5065347" cy="1851041"/>
          </a:xfrm>
          <a:prstGeom prst="rect">
            <a:avLst/>
          </a:prstGeom>
        </p:spPr>
      </p:pic>
      <p:sp>
        <p:nvSpPr>
          <p:cNvPr id="17" name="文本框 16">
            <a:extLst>
              <a:ext uri="{FF2B5EF4-FFF2-40B4-BE49-F238E27FC236}">
                <a16:creationId xmlns:a16="http://schemas.microsoft.com/office/drawing/2014/main" id="{35C22F07-1F27-4F37-80B1-0600A5E5BEEC}"/>
              </a:ext>
            </a:extLst>
          </p:cNvPr>
          <p:cNvSpPr txBox="1"/>
          <p:nvPr/>
        </p:nvSpPr>
        <p:spPr>
          <a:xfrm>
            <a:off x="342767" y="1895139"/>
            <a:ext cx="3447592" cy="1099019"/>
          </a:xfrm>
          <a:prstGeom prst="rect">
            <a:avLst/>
          </a:prstGeom>
          <a:noFill/>
        </p:spPr>
        <p:txBody>
          <a:bodyPr wrap="square" lIns="0" rIns="0" rtlCol="0">
            <a:spAutoFit/>
          </a:bodyPr>
          <a:lstStyle/>
          <a:p>
            <a:pPr marL="285750" indent="-285750">
              <a:lnSpc>
                <a:spcPct val="125000"/>
              </a:lnSpc>
              <a:buFont typeface="Arial" panose="020B0604020202020204" pitchFamily="34" charset="0"/>
              <a:buChar char="•"/>
            </a:pPr>
            <a:r>
              <a:rPr lang="en-US" altLang="zh-CN" dirty="0"/>
              <a:t>5</a:t>
            </a:r>
            <a:r>
              <a:rPr lang="zh-CN" altLang="en-US" dirty="0"/>
              <a:t>种时间视图（刚刚，每天，每周，每月，季度）的不同组合下，模型预测结果不同</a:t>
            </a:r>
          </a:p>
        </p:txBody>
      </p:sp>
      <p:pic>
        <p:nvPicPr>
          <p:cNvPr id="14" name="图片 13">
            <a:extLst>
              <a:ext uri="{FF2B5EF4-FFF2-40B4-BE49-F238E27FC236}">
                <a16:creationId xmlns:a16="http://schemas.microsoft.com/office/drawing/2014/main" id="{5759E029-34F1-4001-9989-816A67935B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7731" y="4309179"/>
            <a:ext cx="841320" cy="232088"/>
          </a:xfrm>
          <a:prstGeom prst="rect">
            <a:avLst/>
          </a:prstGeom>
        </p:spPr>
      </p:pic>
      <p:pic>
        <p:nvPicPr>
          <p:cNvPr id="16" name="图片 15">
            <a:extLst>
              <a:ext uri="{FF2B5EF4-FFF2-40B4-BE49-F238E27FC236}">
                <a16:creationId xmlns:a16="http://schemas.microsoft.com/office/drawing/2014/main" id="{8C1B9233-643C-4072-A8D7-D7E0237EA1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1720" y="4285520"/>
            <a:ext cx="1363980" cy="255747"/>
          </a:xfrm>
          <a:prstGeom prst="rect">
            <a:avLst/>
          </a:prstGeom>
        </p:spPr>
      </p:pic>
      <p:pic>
        <p:nvPicPr>
          <p:cNvPr id="19" name="图片 18">
            <a:extLst>
              <a:ext uri="{FF2B5EF4-FFF2-40B4-BE49-F238E27FC236}">
                <a16:creationId xmlns:a16="http://schemas.microsoft.com/office/drawing/2014/main" id="{30F40BAE-F89E-4D86-B660-74AFE42424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1720" y="5393796"/>
            <a:ext cx="4026466" cy="604873"/>
          </a:xfrm>
          <a:prstGeom prst="rect">
            <a:avLst/>
          </a:prstGeom>
        </p:spPr>
      </p:pic>
      <p:pic>
        <p:nvPicPr>
          <p:cNvPr id="21" name="图片 20">
            <a:extLst>
              <a:ext uri="{FF2B5EF4-FFF2-40B4-BE49-F238E27FC236}">
                <a16:creationId xmlns:a16="http://schemas.microsoft.com/office/drawing/2014/main" id="{0CE557E0-3C3C-4AF6-A2A5-8705BF8CAA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7731" y="4613420"/>
            <a:ext cx="2440173" cy="371171"/>
          </a:xfrm>
          <a:prstGeom prst="rect">
            <a:avLst/>
          </a:prstGeom>
        </p:spPr>
      </p:pic>
      <p:sp>
        <p:nvSpPr>
          <p:cNvPr id="26" name="文本框 25">
            <a:extLst>
              <a:ext uri="{FF2B5EF4-FFF2-40B4-BE49-F238E27FC236}">
                <a16:creationId xmlns:a16="http://schemas.microsoft.com/office/drawing/2014/main" id="{ECBED6F3-281D-4017-9478-22AC7EB1462D}"/>
              </a:ext>
            </a:extLst>
          </p:cNvPr>
          <p:cNvSpPr txBox="1"/>
          <p:nvPr/>
        </p:nvSpPr>
        <p:spPr>
          <a:xfrm>
            <a:off x="129506" y="5251382"/>
            <a:ext cx="3447592" cy="1097095"/>
          </a:xfrm>
          <a:prstGeom prst="rect">
            <a:avLst/>
          </a:prstGeom>
          <a:noFill/>
        </p:spPr>
        <p:txBody>
          <a:bodyPr wrap="square" lIns="0" rIns="0" rtlCol="0">
            <a:spAutoFit/>
          </a:bodyPr>
          <a:lstStyle/>
          <a:p>
            <a:pPr marL="285750" indent="-285750">
              <a:lnSpc>
                <a:spcPct val="125000"/>
              </a:lnSpc>
              <a:buFont typeface="Arial" panose="020B0604020202020204" pitchFamily="34" charset="0"/>
              <a:buChar char="•"/>
            </a:pPr>
            <a:r>
              <a:rPr lang="zh-CN" altLang="en-US" dirty="0">
                <a:solidFill>
                  <a:srgbClr val="FF0000"/>
                </a:solidFill>
              </a:rPr>
              <a:t>是否考虑空间距离</a:t>
            </a:r>
            <a:endParaRPr lang="en-US" altLang="zh-CN" dirty="0">
              <a:solidFill>
                <a:srgbClr val="FF0000"/>
              </a:solidFill>
            </a:endParaRPr>
          </a:p>
          <a:p>
            <a:pPr marL="285750" indent="-285750">
              <a:lnSpc>
                <a:spcPct val="125000"/>
              </a:lnSpc>
              <a:buFont typeface="Arial" panose="020B0604020202020204" pitchFamily="34" charset="0"/>
              <a:buChar char="•"/>
            </a:pPr>
            <a:r>
              <a:rPr lang="zh-CN" altLang="en-US" dirty="0">
                <a:solidFill>
                  <a:srgbClr val="FF0000"/>
                </a:solidFill>
              </a:rPr>
              <a:t>是否考虑外部事件</a:t>
            </a:r>
            <a:endParaRPr lang="en-US" altLang="zh-CN" dirty="0">
              <a:solidFill>
                <a:srgbClr val="FF0000"/>
              </a:solidFill>
            </a:endParaRPr>
          </a:p>
          <a:p>
            <a:pPr marL="285750" indent="-285750">
              <a:lnSpc>
                <a:spcPct val="125000"/>
              </a:lnSpc>
              <a:buFont typeface="Arial" panose="020B0604020202020204" pitchFamily="34" charset="0"/>
              <a:buChar char="•"/>
            </a:pPr>
            <a:r>
              <a:rPr lang="zh-CN" altLang="en-US" dirty="0">
                <a:solidFill>
                  <a:srgbClr val="FF0000"/>
                </a:solidFill>
              </a:rPr>
              <a:t>是否考虑元特征</a:t>
            </a:r>
          </a:p>
        </p:txBody>
      </p:sp>
    </p:spTree>
    <p:extLst>
      <p:ext uri="{BB962C8B-B14F-4D97-AF65-F5344CB8AC3E}">
        <p14:creationId xmlns:p14="http://schemas.microsoft.com/office/powerpoint/2010/main" val="66074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35D192-A8A9-4F44-BA34-142ED43E685A}"/>
              </a:ext>
            </a:extLst>
          </p:cNvPr>
          <p:cNvSpPr>
            <a:spLocks noGrp="1"/>
          </p:cNvSpPr>
          <p:nvPr>
            <p:ph type="body" sz="quarter" idx="11"/>
          </p:nvPr>
        </p:nvSpPr>
        <p:spPr>
          <a:xfrm>
            <a:off x="667503" y="2328993"/>
            <a:ext cx="3609596" cy="1312679"/>
          </a:xfrm>
        </p:spPr>
        <p:txBody>
          <a:bodyPr/>
          <a:lstStyle/>
          <a:p>
            <a:r>
              <a:rPr lang="zh-CN" altLang="en-US" sz="8000" dirty="0"/>
              <a:t>谢谢！</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a:extLst>
              <a:ext uri="{FF2B5EF4-FFF2-40B4-BE49-F238E27FC236}">
                <a16:creationId xmlns:a16="http://schemas.microsoft.com/office/drawing/2014/main" id="{7D5FA163-6CE9-4D33-8CBC-69C3D0A98232}"/>
              </a:ext>
            </a:extLst>
          </p:cNvPr>
          <p:cNvSpPr>
            <a:spLocks noGrp="1"/>
          </p:cNvSpPr>
          <p:nvPr>
            <p:ph type="body" sz="quarter" idx="17"/>
          </p:nvPr>
        </p:nvSpPr>
        <p:spPr>
          <a:xfrm>
            <a:off x="667503" y="3641672"/>
            <a:ext cx="5798382" cy="286232"/>
          </a:xfrm>
        </p:spPr>
        <p:txBody>
          <a:bodyPr/>
          <a:lstStyle/>
          <a:p>
            <a:r>
              <a:rPr lang="en-US" altLang="zh-CN" spc="450" dirty="0"/>
              <a:t>Thanks For Your Guidance </a:t>
            </a:r>
          </a:p>
        </p:txBody>
      </p:sp>
    </p:spTree>
    <p:extLst>
      <p:ext uri="{BB962C8B-B14F-4D97-AF65-F5344CB8AC3E}">
        <p14:creationId xmlns:p14="http://schemas.microsoft.com/office/powerpoint/2010/main" val="330103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p:txBody>
          <a:bodyPr/>
          <a:lstStyle/>
          <a:p>
            <a:r>
              <a:rPr lang="zh-CN" altLang="en-US" dirty="0"/>
              <a:t>城市流量预测</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4</a:t>
            </a:fld>
            <a:endParaRPr lang="zh-CN" altLang="en-US" dirty="0"/>
          </a:p>
        </p:txBody>
      </p:sp>
      <p:sp>
        <p:nvSpPr>
          <p:cNvPr id="41" name="矩形 40">
            <a:extLst>
              <a:ext uri="{FF2B5EF4-FFF2-40B4-BE49-F238E27FC236}">
                <a16:creationId xmlns:a16="http://schemas.microsoft.com/office/drawing/2014/main" id="{558E8907-6E0D-4FC3-888B-0801963FDEA6}"/>
              </a:ext>
            </a:extLst>
          </p:cNvPr>
          <p:cNvSpPr/>
          <p:nvPr/>
        </p:nvSpPr>
        <p:spPr>
          <a:xfrm>
            <a:off x="6620876" y="2052274"/>
            <a:ext cx="5382438" cy="1210844"/>
          </a:xfrm>
          <a:prstGeom prst="rect">
            <a:avLst/>
          </a:prstGeom>
        </p:spPr>
        <p:txBody>
          <a:bodyPr vert="horz" wrap="square" lIns="91440" tIns="45720" rIns="91440" bIns="45720" rtlCol="0">
            <a:spAutoFit/>
          </a:bodyPr>
          <a:lstStyle/>
          <a:p>
            <a:pPr>
              <a:lnSpc>
                <a:spcPct val="125000"/>
              </a:lnSpc>
              <a:spcBef>
                <a:spcPts val="1000"/>
              </a:spcBef>
            </a:pPr>
            <a:r>
              <a:rPr lang="zh-CN" altLang="en-US" sz="2000" dirty="0">
                <a:latin typeface="+mn-ea"/>
              </a:rPr>
              <a:t>在上海</a:t>
            </a:r>
            <a:r>
              <a:rPr lang="en-US" altLang="zh-CN" sz="2000" dirty="0">
                <a:latin typeface="+mn-ea"/>
              </a:rPr>
              <a:t>2015</a:t>
            </a:r>
            <a:r>
              <a:rPr lang="zh-CN" altLang="en-US" sz="2000" dirty="0">
                <a:latin typeface="+mn-ea"/>
              </a:rPr>
              <a:t>年除夕庆祝活动中，当大量人涌入一个地带时，这导致了一场灾难性的踩踏事件，造成</a:t>
            </a:r>
            <a:r>
              <a:rPr lang="en-US" altLang="zh-CN" sz="2000" dirty="0">
                <a:latin typeface="+mn-ea"/>
              </a:rPr>
              <a:t>36</a:t>
            </a:r>
            <a:r>
              <a:rPr lang="zh-CN" altLang="en-US" sz="2000" dirty="0">
                <a:latin typeface="+mn-ea"/>
              </a:rPr>
              <a:t>人死亡。</a:t>
            </a:r>
          </a:p>
        </p:txBody>
      </p:sp>
      <p:pic>
        <p:nvPicPr>
          <p:cNvPr id="1026" name="Picture 2" descr="https://bkimg.cdn.bcebos.com/pic/5882b2b7d0a20cf454fbcd0470094b36adaf9985?x-bce-process=image/resize,m_lfit,w_790,limit_1">
            <a:extLst>
              <a:ext uri="{FF2B5EF4-FFF2-40B4-BE49-F238E27FC236}">
                <a16:creationId xmlns:a16="http://schemas.microsoft.com/office/drawing/2014/main" id="{B7D2FEE2-B01B-4094-AE86-9E9475F4B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52274"/>
            <a:ext cx="6067896" cy="3448716"/>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a:extLst>
              <a:ext uri="{FF2B5EF4-FFF2-40B4-BE49-F238E27FC236}">
                <a16:creationId xmlns:a16="http://schemas.microsoft.com/office/drawing/2014/main" id="{B76FD0D4-DF9A-455E-907C-5D9649C1017B}"/>
              </a:ext>
            </a:extLst>
          </p:cNvPr>
          <p:cNvSpPr/>
          <p:nvPr/>
        </p:nvSpPr>
        <p:spPr>
          <a:xfrm>
            <a:off x="6620876" y="3722126"/>
            <a:ext cx="5382438" cy="1210844"/>
          </a:xfrm>
          <a:prstGeom prst="rect">
            <a:avLst/>
          </a:prstGeom>
        </p:spPr>
        <p:txBody>
          <a:bodyPr vert="horz" wrap="square" lIns="91440" tIns="45720" rIns="91440" bIns="45720" rtlCol="0">
            <a:spAutoFit/>
          </a:bodyPr>
          <a:lstStyle/>
          <a:p>
            <a:pPr>
              <a:lnSpc>
                <a:spcPct val="125000"/>
              </a:lnSpc>
              <a:spcBef>
                <a:spcPts val="1000"/>
              </a:spcBef>
            </a:pPr>
            <a:r>
              <a:rPr lang="zh-CN" altLang="en-US" sz="2000" dirty="0">
                <a:latin typeface="+mn-ea"/>
              </a:rPr>
              <a:t>如果能够提前准确地预测该地区的人群流量，则可以通过使用紧急机制（例如发出警告或提前撤离人员）来缓解或预防此类悲剧。 </a:t>
            </a:r>
          </a:p>
        </p:txBody>
      </p:sp>
      <p:sp>
        <p:nvSpPr>
          <p:cNvPr id="48" name="矩形 47">
            <a:extLst>
              <a:ext uri="{FF2B5EF4-FFF2-40B4-BE49-F238E27FC236}">
                <a16:creationId xmlns:a16="http://schemas.microsoft.com/office/drawing/2014/main" id="{70249D1C-C1D0-451A-BD80-321DDD19F7E6}"/>
              </a:ext>
            </a:extLst>
          </p:cNvPr>
          <p:cNvSpPr/>
          <p:nvPr/>
        </p:nvSpPr>
        <p:spPr>
          <a:xfrm>
            <a:off x="660399" y="1293510"/>
            <a:ext cx="9688285" cy="158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b="1" dirty="0">
                <a:solidFill>
                  <a:schemeClr val="accent1"/>
                </a:solidFill>
                <a:latin typeface="+mj-ea"/>
                <a:cs typeface="+mn-ea"/>
              </a:rPr>
              <a:t>预测城市中各个区域的人流变化对于交通管制，风险预防和公共安全都起着重要作用</a:t>
            </a:r>
            <a:endParaRPr lang="en-US" altLang="zh-CN" b="1" dirty="0">
              <a:solidFill>
                <a:schemeClr val="accent1"/>
              </a:solidFill>
              <a:latin typeface="+mj-ea"/>
              <a:cs typeface="+mn-ea"/>
            </a:endParaRPr>
          </a:p>
        </p:txBody>
      </p:sp>
    </p:spTree>
    <p:extLst>
      <p:ext uri="{BB962C8B-B14F-4D97-AF65-F5344CB8AC3E}">
        <p14:creationId xmlns:p14="http://schemas.microsoft.com/office/powerpoint/2010/main" val="362698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p:txBody>
          <a:bodyPr/>
          <a:lstStyle/>
          <a:p>
            <a:r>
              <a:rPr lang="zh-CN" altLang="en-US" dirty="0"/>
              <a:t>城市流量预测</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5</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758371" y="1222297"/>
            <a:ext cx="3021084" cy="165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711199" y="978268"/>
            <a:ext cx="312737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b="1" dirty="0">
                <a:solidFill>
                  <a:schemeClr val="accent1"/>
                </a:solidFill>
                <a:latin typeface="+mj-ea"/>
                <a:cs typeface="+mn-ea"/>
              </a:rPr>
              <a:t>均匀网格划分存在的问题</a:t>
            </a:r>
            <a:endParaRPr lang="en-US" altLang="zh-CN" b="1" dirty="0">
              <a:solidFill>
                <a:schemeClr val="accent1"/>
              </a:solidFill>
              <a:latin typeface="+mj-ea"/>
              <a:cs typeface="+mn-ea"/>
            </a:endParaRPr>
          </a:p>
        </p:txBody>
      </p:sp>
      <p:pic>
        <p:nvPicPr>
          <p:cNvPr id="5" name="图片 4">
            <a:extLst>
              <a:ext uri="{FF2B5EF4-FFF2-40B4-BE49-F238E27FC236}">
                <a16:creationId xmlns:a16="http://schemas.microsoft.com/office/drawing/2014/main" id="{8358DFA9-AFB6-4CFB-9073-4DF69E3F457E}"/>
              </a:ext>
            </a:extLst>
          </p:cNvPr>
          <p:cNvPicPr>
            <a:picLocks noChangeAspect="1"/>
          </p:cNvPicPr>
          <p:nvPr/>
        </p:nvPicPr>
        <p:blipFill rotWithShape="1">
          <a:blip r:embed="rId2">
            <a:extLst>
              <a:ext uri="{28A0092B-C50C-407E-A947-70E740481C1C}">
                <a14:useLocalDpi xmlns:a14="http://schemas.microsoft.com/office/drawing/2010/main" val="0"/>
              </a:ext>
            </a:extLst>
          </a:blip>
          <a:srcRect r="-28"/>
          <a:stretch/>
        </p:blipFill>
        <p:spPr>
          <a:xfrm>
            <a:off x="566361" y="2204381"/>
            <a:ext cx="3556001" cy="1696595"/>
          </a:xfrm>
          <a:prstGeom prst="rect">
            <a:avLst/>
          </a:prstGeom>
        </p:spPr>
      </p:pic>
      <p:sp>
        <p:nvSpPr>
          <p:cNvPr id="7" name="矩形 6">
            <a:extLst>
              <a:ext uri="{FF2B5EF4-FFF2-40B4-BE49-F238E27FC236}">
                <a16:creationId xmlns:a16="http://schemas.microsoft.com/office/drawing/2014/main" id="{04699A71-AF90-4E78-9700-9F7E1F705434}"/>
              </a:ext>
            </a:extLst>
          </p:cNvPr>
          <p:cNvSpPr/>
          <p:nvPr/>
        </p:nvSpPr>
        <p:spPr>
          <a:xfrm>
            <a:off x="562943" y="4174954"/>
            <a:ext cx="3556001" cy="738664"/>
          </a:xfrm>
          <a:prstGeom prst="rect">
            <a:avLst/>
          </a:prstGeom>
        </p:spPr>
        <p:txBody>
          <a:bodyPr wrap="square">
            <a:spAutoFit/>
          </a:bodyPr>
          <a:lstStyle/>
          <a:p>
            <a:r>
              <a:rPr lang="zh-CN" altLang="en-US" sz="1050" dirty="0"/>
              <a:t>J. Zhang, Y. Zheng, J. Sun, and D. Qi, “Flow prediction in spatiotemporal networks based on multitask deep learning,” IEEE Transactions on Knowledge and Data Engineering</a:t>
            </a:r>
            <a:r>
              <a:rPr lang="en-US" altLang="zh-CN" sz="1050" dirty="0"/>
              <a:t>(</a:t>
            </a:r>
            <a:r>
              <a:rPr lang="en-US" altLang="zh-CN" sz="1050" b="1" dirty="0">
                <a:solidFill>
                  <a:srgbClr val="FF0000"/>
                </a:solidFill>
              </a:rPr>
              <a:t>TKDE 2019</a:t>
            </a:r>
            <a:r>
              <a:rPr lang="en-US" altLang="zh-CN" sz="1050" dirty="0"/>
              <a:t>)</a:t>
            </a:r>
            <a:r>
              <a:rPr lang="zh-CN" altLang="en-US" sz="1050" dirty="0"/>
              <a:t>, pp. 1–1, 2019.</a:t>
            </a:r>
          </a:p>
        </p:txBody>
      </p:sp>
      <p:pic>
        <p:nvPicPr>
          <p:cNvPr id="13" name="图片 12">
            <a:extLst>
              <a:ext uri="{FF2B5EF4-FFF2-40B4-BE49-F238E27FC236}">
                <a16:creationId xmlns:a16="http://schemas.microsoft.com/office/drawing/2014/main" id="{220A72AD-5DAD-414E-94F0-D47A3D4AD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761" y="2204381"/>
            <a:ext cx="4508500" cy="1771914"/>
          </a:xfrm>
          <a:prstGeom prst="rect">
            <a:avLst/>
          </a:prstGeom>
        </p:spPr>
      </p:pic>
      <p:sp>
        <p:nvSpPr>
          <p:cNvPr id="15" name="矩形 14">
            <a:extLst>
              <a:ext uri="{FF2B5EF4-FFF2-40B4-BE49-F238E27FC236}">
                <a16:creationId xmlns:a16="http://schemas.microsoft.com/office/drawing/2014/main" id="{9B3D3C86-78FE-42D9-A829-BF627FB38DC0}"/>
              </a:ext>
            </a:extLst>
          </p:cNvPr>
          <p:cNvSpPr/>
          <p:nvPr/>
        </p:nvSpPr>
        <p:spPr>
          <a:xfrm>
            <a:off x="7322761" y="4174954"/>
            <a:ext cx="4508500" cy="577081"/>
          </a:xfrm>
          <a:prstGeom prst="rect">
            <a:avLst/>
          </a:prstGeom>
        </p:spPr>
        <p:txBody>
          <a:bodyPr wrap="square">
            <a:spAutoFit/>
          </a:bodyPr>
          <a:lstStyle/>
          <a:p>
            <a:r>
              <a:rPr lang="zh-CN" altLang="en-US" sz="1050" dirty="0"/>
              <a:t>J. Zhang, Y. Zheng, and D. Qi, “Deep spatio-temporal residual networks for citywide crowd flows prediction,” in Thirty-First </a:t>
            </a:r>
            <a:r>
              <a:rPr lang="zh-CN" altLang="en-US" sz="1050" b="1" dirty="0">
                <a:solidFill>
                  <a:srgbClr val="FF0000"/>
                </a:solidFill>
              </a:rPr>
              <a:t>AAAI </a:t>
            </a:r>
            <a:r>
              <a:rPr lang="zh-CN" altLang="en-US" sz="1050" dirty="0"/>
              <a:t>Conference on Artificial Intelligence, </a:t>
            </a:r>
            <a:r>
              <a:rPr lang="zh-CN" altLang="en-US" sz="1050" b="1" dirty="0">
                <a:solidFill>
                  <a:srgbClr val="FF0000"/>
                </a:solidFill>
              </a:rPr>
              <a:t>2017</a:t>
            </a:r>
            <a:r>
              <a:rPr lang="zh-CN" altLang="en-US" sz="1050" dirty="0"/>
              <a:t>.</a:t>
            </a:r>
          </a:p>
        </p:txBody>
      </p:sp>
      <p:pic>
        <p:nvPicPr>
          <p:cNvPr id="18" name="图片 17">
            <a:extLst>
              <a:ext uri="{FF2B5EF4-FFF2-40B4-BE49-F238E27FC236}">
                <a16:creationId xmlns:a16="http://schemas.microsoft.com/office/drawing/2014/main" id="{218E17F0-33D8-4F84-8CFB-7B68D5E952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6783" y="2204381"/>
            <a:ext cx="2784720" cy="1864089"/>
          </a:xfrm>
          <a:prstGeom prst="rect">
            <a:avLst/>
          </a:prstGeom>
        </p:spPr>
      </p:pic>
      <p:sp>
        <p:nvSpPr>
          <p:cNvPr id="19" name="矩形 18">
            <a:extLst>
              <a:ext uri="{FF2B5EF4-FFF2-40B4-BE49-F238E27FC236}">
                <a16:creationId xmlns:a16="http://schemas.microsoft.com/office/drawing/2014/main" id="{B8D104AE-0F42-49BC-9D9C-B7030F99F7B8}"/>
              </a:ext>
            </a:extLst>
          </p:cNvPr>
          <p:cNvSpPr/>
          <p:nvPr/>
        </p:nvSpPr>
        <p:spPr>
          <a:xfrm>
            <a:off x="4326783" y="4174954"/>
            <a:ext cx="2784720" cy="900246"/>
          </a:xfrm>
          <a:prstGeom prst="rect">
            <a:avLst/>
          </a:prstGeom>
        </p:spPr>
        <p:txBody>
          <a:bodyPr wrap="square">
            <a:spAutoFit/>
          </a:bodyPr>
          <a:lstStyle/>
          <a:p>
            <a:r>
              <a:rPr lang="zh-CN" altLang="en-US" sz="1050" dirty="0"/>
              <a:t>H. Yao, X. Tang, H. Wei, G. Zheng, and Z. Li, “Revisiting spatialtemporal similarity: A deep learning framework for traffic predic</a:t>
            </a:r>
            <a:r>
              <a:rPr lang="en-US" altLang="zh-CN" sz="1050" dirty="0" err="1"/>
              <a:t>tion</a:t>
            </a:r>
            <a:r>
              <a:rPr lang="en-US" altLang="zh-CN" sz="1050" dirty="0"/>
              <a:t>,” in </a:t>
            </a:r>
            <a:r>
              <a:rPr lang="en-US" altLang="zh-CN" sz="1050" b="1" dirty="0">
                <a:solidFill>
                  <a:srgbClr val="FF0000"/>
                </a:solidFill>
              </a:rPr>
              <a:t>2019 AAAI</a:t>
            </a:r>
            <a:r>
              <a:rPr lang="en-US" altLang="zh-CN" sz="1050" dirty="0">
                <a:solidFill>
                  <a:srgbClr val="FF0000"/>
                </a:solidFill>
              </a:rPr>
              <a:t> </a:t>
            </a:r>
            <a:r>
              <a:rPr lang="en-US" altLang="zh-CN" sz="1050" dirty="0"/>
              <a:t>Conference on Artificial Intelligence (AAAI’19), 2019.</a:t>
            </a:r>
            <a:endParaRPr lang="zh-CN" altLang="en-US" sz="1050" dirty="0"/>
          </a:p>
        </p:txBody>
      </p:sp>
      <p:sp>
        <p:nvSpPr>
          <p:cNvPr id="21" name="矩形 20">
            <a:extLst>
              <a:ext uri="{FF2B5EF4-FFF2-40B4-BE49-F238E27FC236}">
                <a16:creationId xmlns:a16="http://schemas.microsoft.com/office/drawing/2014/main" id="{70990794-4650-4BC1-871B-ECA82149B98B}"/>
              </a:ext>
            </a:extLst>
          </p:cNvPr>
          <p:cNvSpPr/>
          <p:nvPr/>
        </p:nvSpPr>
        <p:spPr>
          <a:xfrm>
            <a:off x="711199" y="1638036"/>
            <a:ext cx="9425763" cy="369332"/>
          </a:xfrm>
          <a:prstGeom prst="rect">
            <a:avLst/>
          </a:prstGeom>
        </p:spPr>
        <p:txBody>
          <a:bodyPr wrap="square">
            <a:spAutoFit/>
          </a:bodyPr>
          <a:lstStyle/>
          <a:p>
            <a:r>
              <a:rPr lang="zh-CN" altLang="en-US" dirty="0">
                <a:solidFill>
                  <a:schemeClr val="accent6">
                    <a:lumMod val="50000"/>
                  </a:schemeClr>
                </a:solidFill>
              </a:rPr>
              <a:t>现有工作主要将城市划分为均匀的</a:t>
            </a:r>
            <a:r>
              <a:rPr lang="en-US" altLang="zh-CN" dirty="0">
                <a:solidFill>
                  <a:schemeClr val="accent6">
                    <a:lumMod val="50000"/>
                  </a:schemeClr>
                </a:solidFill>
              </a:rPr>
              <a:t>N*N</a:t>
            </a:r>
            <a:r>
              <a:rPr lang="zh-CN" altLang="en-US" dirty="0">
                <a:solidFill>
                  <a:schemeClr val="accent6">
                    <a:lumMod val="50000"/>
                  </a:schemeClr>
                </a:solidFill>
              </a:rPr>
              <a:t>网格，通过均匀网格模型上的人流量变化来进行预测。</a:t>
            </a:r>
          </a:p>
        </p:txBody>
      </p:sp>
    </p:spTree>
    <p:extLst>
      <p:ext uri="{BB962C8B-B14F-4D97-AF65-F5344CB8AC3E}">
        <p14:creationId xmlns:p14="http://schemas.microsoft.com/office/powerpoint/2010/main" val="1119630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p:txBody>
          <a:bodyPr/>
          <a:lstStyle/>
          <a:p>
            <a:r>
              <a:rPr lang="zh-CN" altLang="en-US" dirty="0"/>
              <a:t>城市流量预测</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6</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758372" y="1222297"/>
            <a:ext cx="1420064" cy="165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711200" y="978268"/>
            <a:ext cx="147002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b="1" dirty="0">
                <a:solidFill>
                  <a:schemeClr val="accent1"/>
                </a:solidFill>
                <a:latin typeface="+mj-ea"/>
                <a:cs typeface="+mn-ea"/>
              </a:rPr>
              <a:t>现实情况</a:t>
            </a:r>
            <a:endParaRPr lang="en-US" altLang="zh-CN" b="1" dirty="0">
              <a:solidFill>
                <a:schemeClr val="accent1"/>
              </a:solidFill>
              <a:latin typeface="+mj-ea"/>
              <a:cs typeface="+mn-ea"/>
            </a:endParaRPr>
          </a:p>
        </p:txBody>
      </p:sp>
      <p:sp>
        <p:nvSpPr>
          <p:cNvPr id="22" name="矩形 21">
            <a:extLst>
              <a:ext uri="{FF2B5EF4-FFF2-40B4-BE49-F238E27FC236}">
                <a16:creationId xmlns:a16="http://schemas.microsoft.com/office/drawing/2014/main" id="{633ACC3A-FDEA-4D36-8935-6B962A59C7D8}"/>
              </a:ext>
            </a:extLst>
          </p:cNvPr>
          <p:cNvSpPr/>
          <p:nvPr/>
        </p:nvSpPr>
        <p:spPr>
          <a:xfrm>
            <a:off x="485775" y="1500472"/>
            <a:ext cx="11506200" cy="338554"/>
          </a:xfrm>
          <a:prstGeom prst="rect">
            <a:avLst/>
          </a:prstGeom>
        </p:spPr>
        <p:txBody>
          <a:bodyPr wrap="square">
            <a:spAutoFit/>
          </a:bodyPr>
          <a:lstStyle/>
          <a:p>
            <a:r>
              <a:rPr lang="zh-CN" altLang="en-US" sz="1600" dirty="0">
                <a:solidFill>
                  <a:schemeClr val="accent6">
                    <a:lumMod val="50000"/>
                  </a:schemeClr>
                </a:solidFill>
                <a:latin typeface="unset"/>
              </a:rPr>
              <a:t>  尽管还有其他的研究工作能够更有效地将城市进行网格划分，但城市中的各区域实际上被</a:t>
            </a:r>
            <a:r>
              <a:rPr lang="zh-CN" altLang="en-US" sz="1600" b="1" dirty="0">
                <a:solidFill>
                  <a:schemeClr val="accent6">
                    <a:lumMod val="50000"/>
                  </a:schemeClr>
                </a:solidFill>
                <a:latin typeface="unset"/>
              </a:rPr>
              <a:t>道路网络</a:t>
            </a:r>
            <a:r>
              <a:rPr lang="zh-CN" altLang="en-US" sz="1600" dirty="0">
                <a:solidFill>
                  <a:schemeClr val="accent6">
                    <a:lumMod val="50000"/>
                  </a:schemeClr>
                </a:solidFill>
                <a:latin typeface="unset"/>
              </a:rPr>
              <a:t>分隔开，是极为不规则的。</a:t>
            </a:r>
            <a:endParaRPr lang="zh-CN" altLang="en-US" sz="1600" dirty="0"/>
          </a:p>
        </p:txBody>
      </p:sp>
      <p:pic>
        <p:nvPicPr>
          <p:cNvPr id="24" name="图片 23">
            <a:extLst>
              <a:ext uri="{FF2B5EF4-FFF2-40B4-BE49-F238E27FC236}">
                <a16:creationId xmlns:a16="http://schemas.microsoft.com/office/drawing/2014/main" id="{3F898275-9DB6-419A-8741-489A438A9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48" y="2191953"/>
            <a:ext cx="2667758" cy="2486688"/>
          </a:xfrm>
          <a:prstGeom prst="rect">
            <a:avLst/>
          </a:prstGeom>
        </p:spPr>
      </p:pic>
      <p:pic>
        <p:nvPicPr>
          <p:cNvPr id="26" name="图片 25">
            <a:extLst>
              <a:ext uri="{FF2B5EF4-FFF2-40B4-BE49-F238E27FC236}">
                <a16:creationId xmlns:a16="http://schemas.microsoft.com/office/drawing/2014/main" id="{C40A9507-A209-49A5-92B5-8DA44702F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602" y="2191953"/>
            <a:ext cx="2511007" cy="2486688"/>
          </a:xfrm>
          <a:prstGeom prst="rect">
            <a:avLst/>
          </a:prstGeom>
        </p:spPr>
      </p:pic>
      <p:pic>
        <p:nvPicPr>
          <p:cNvPr id="28" name="图片 27">
            <a:extLst>
              <a:ext uri="{FF2B5EF4-FFF2-40B4-BE49-F238E27FC236}">
                <a16:creationId xmlns:a16="http://schemas.microsoft.com/office/drawing/2014/main" id="{69FB03F1-DDD9-46EE-B465-92DD5AD98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305" y="2191953"/>
            <a:ext cx="2555680" cy="2486688"/>
          </a:xfrm>
          <a:prstGeom prst="rect">
            <a:avLst/>
          </a:prstGeom>
        </p:spPr>
      </p:pic>
      <p:pic>
        <p:nvPicPr>
          <p:cNvPr id="30" name="图片 29">
            <a:extLst>
              <a:ext uri="{FF2B5EF4-FFF2-40B4-BE49-F238E27FC236}">
                <a16:creationId xmlns:a16="http://schemas.microsoft.com/office/drawing/2014/main" id="{03886929-188E-4DD4-AE7C-844884F5E1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6043" y="2191953"/>
            <a:ext cx="2622857" cy="2486689"/>
          </a:xfrm>
          <a:prstGeom prst="rect">
            <a:avLst/>
          </a:prstGeom>
        </p:spPr>
      </p:pic>
      <p:sp>
        <p:nvSpPr>
          <p:cNvPr id="31" name="文本框 30">
            <a:extLst>
              <a:ext uri="{FF2B5EF4-FFF2-40B4-BE49-F238E27FC236}">
                <a16:creationId xmlns:a16="http://schemas.microsoft.com/office/drawing/2014/main" id="{7550E4C9-F936-44CC-9EBA-81686069EB6B}"/>
              </a:ext>
            </a:extLst>
          </p:cNvPr>
          <p:cNvSpPr txBox="1"/>
          <p:nvPr/>
        </p:nvSpPr>
        <p:spPr>
          <a:xfrm>
            <a:off x="1606861" y="4714499"/>
            <a:ext cx="646331" cy="369332"/>
          </a:xfrm>
          <a:prstGeom prst="rect">
            <a:avLst/>
          </a:prstGeom>
          <a:noFill/>
        </p:spPr>
        <p:txBody>
          <a:bodyPr wrap="none" rtlCol="0">
            <a:spAutoFit/>
          </a:bodyPr>
          <a:lstStyle/>
          <a:p>
            <a:r>
              <a:rPr lang="zh-CN" altLang="en-US" dirty="0"/>
              <a:t>西安</a:t>
            </a:r>
          </a:p>
        </p:txBody>
      </p:sp>
      <p:sp>
        <p:nvSpPr>
          <p:cNvPr id="35" name="文本框 34">
            <a:extLst>
              <a:ext uri="{FF2B5EF4-FFF2-40B4-BE49-F238E27FC236}">
                <a16:creationId xmlns:a16="http://schemas.microsoft.com/office/drawing/2014/main" id="{5A166364-A278-4853-BD93-1ADCD9E21102}"/>
              </a:ext>
            </a:extLst>
          </p:cNvPr>
          <p:cNvSpPr txBox="1"/>
          <p:nvPr/>
        </p:nvSpPr>
        <p:spPr>
          <a:xfrm>
            <a:off x="4389948" y="4714499"/>
            <a:ext cx="646331" cy="369332"/>
          </a:xfrm>
          <a:prstGeom prst="rect">
            <a:avLst/>
          </a:prstGeom>
          <a:noFill/>
        </p:spPr>
        <p:txBody>
          <a:bodyPr wrap="none" rtlCol="0">
            <a:spAutoFit/>
          </a:bodyPr>
          <a:lstStyle/>
          <a:p>
            <a:r>
              <a:rPr lang="zh-CN" altLang="en-US" dirty="0"/>
              <a:t>成都</a:t>
            </a:r>
          </a:p>
        </p:txBody>
      </p:sp>
      <p:sp>
        <p:nvSpPr>
          <p:cNvPr id="36" name="文本框 35">
            <a:extLst>
              <a:ext uri="{FF2B5EF4-FFF2-40B4-BE49-F238E27FC236}">
                <a16:creationId xmlns:a16="http://schemas.microsoft.com/office/drawing/2014/main" id="{2A76AFCB-61E9-42EF-88DD-431B948A0250}"/>
              </a:ext>
            </a:extLst>
          </p:cNvPr>
          <p:cNvSpPr txBox="1"/>
          <p:nvPr/>
        </p:nvSpPr>
        <p:spPr>
          <a:xfrm>
            <a:off x="7104979" y="4714499"/>
            <a:ext cx="646331" cy="369332"/>
          </a:xfrm>
          <a:prstGeom prst="rect">
            <a:avLst/>
          </a:prstGeom>
          <a:noFill/>
        </p:spPr>
        <p:txBody>
          <a:bodyPr wrap="none" rtlCol="0">
            <a:spAutoFit/>
          </a:bodyPr>
          <a:lstStyle/>
          <a:p>
            <a:r>
              <a:rPr lang="zh-CN" altLang="en-US" dirty="0"/>
              <a:t>重庆</a:t>
            </a:r>
          </a:p>
        </p:txBody>
      </p:sp>
      <p:sp>
        <p:nvSpPr>
          <p:cNvPr id="37" name="文本框 36">
            <a:extLst>
              <a:ext uri="{FF2B5EF4-FFF2-40B4-BE49-F238E27FC236}">
                <a16:creationId xmlns:a16="http://schemas.microsoft.com/office/drawing/2014/main" id="{E3C78BB4-C891-4BE1-A73F-653A88842352}"/>
              </a:ext>
            </a:extLst>
          </p:cNvPr>
          <p:cNvSpPr txBox="1"/>
          <p:nvPr/>
        </p:nvSpPr>
        <p:spPr>
          <a:xfrm>
            <a:off x="9884305" y="4714499"/>
            <a:ext cx="646331" cy="369332"/>
          </a:xfrm>
          <a:prstGeom prst="rect">
            <a:avLst/>
          </a:prstGeom>
          <a:noFill/>
        </p:spPr>
        <p:txBody>
          <a:bodyPr wrap="none" rtlCol="0">
            <a:spAutoFit/>
          </a:bodyPr>
          <a:lstStyle/>
          <a:p>
            <a:r>
              <a:rPr lang="zh-CN" altLang="en-US" dirty="0"/>
              <a:t>深圳</a:t>
            </a:r>
          </a:p>
        </p:txBody>
      </p:sp>
      <p:sp>
        <p:nvSpPr>
          <p:cNvPr id="32" name="文本框 31">
            <a:extLst>
              <a:ext uri="{FF2B5EF4-FFF2-40B4-BE49-F238E27FC236}">
                <a16:creationId xmlns:a16="http://schemas.microsoft.com/office/drawing/2014/main" id="{D55844A4-3AF8-4FD4-B01D-452DE26132B7}"/>
              </a:ext>
            </a:extLst>
          </p:cNvPr>
          <p:cNvSpPr txBox="1"/>
          <p:nvPr/>
        </p:nvSpPr>
        <p:spPr>
          <a:xfrm>
            <a:off x="2672430" y="5599679"/>
            <a:ext cx="6955750" cy="461665"/>
          </a:xfrm>
          <a:prstGeom prst="rect">
            <a:avLst/>
          </a:prstGeom>
          <a:noFill/>
        </p:spPr>
        <p:txBody>
          <a:bodyPr wrap="none" rtlCol="0">
            <a:spAutoFit/>
          </a:bodyPr>
          <a:lstStyle/>
          <a:p>
            <a:r>
              <a:rPr lang="zh-CN" altLang="en-US" sz="2400" b="1" dirty="0"/>
              <a:t>因此基于不规则区域进行人流量预测更具现实意义</a:t>
            </a:r>
          </a:p>
        </p:txBody>
      </p:sp>
    </p:spTree>
    <p:extLst>
      <p:ext uri="{BB962C8B-B14F-4D97-AF65-F5344CB8AC3E}">
        <p14:creationId xmlns:p14="http://schemas.microsoft.com/office/powerpoint/2010/main" val="244575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p:txBody>
          <a:bodyPr/>
          <a:lstStyle/>
          <a:p>
            <a:r>
              <a:rPr lang="zh-CN" altLang="en-US" dirty="0"/>
              <a:t>城市流量预测</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7</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758372" y="1209646"/>
            <a:ext cx="4286594" cy="1778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399" y="978268"/>
            <a:ext cx="4500179"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b="1" dirty="0">
                <a:solidFill>
                  <a:schemeClr val="accent1"/>
                </a:solidFill>
                <a:latin typeface="+mj-ea"/>
                <a:cs typeface="+mn-ea"/>
              </a:rPr>
              <a:t>不同时间纬度下人流活动频率不同</a:t>
            </a:r>
            <a:endParaRPr lang="en-US" altLang="zh-CN" b="1" dirty="0">
              <a:solidFill>
                <a:schemeClr val="accent1"/>
              </a:solidFill>
              <a:latin typeface="+mj-ea"/>
              <a:cs typeface="+mn-ea"/>
            </a:endParaRPr>
          </a:p>
        </p:txBody>
      </p:sp>
      <p:sp>
        <p:nvSpPr>
          <p:cNvPr id="4" name="文本框 3">
            <a:extLst>
              <a:ext uri="{FF2B5EF4-FFF2-40B4-BE49-F238E27FC236}">
                <a16:creationId xmlns:a16="http://schemas.microsoft.com/office/drawing/2014/main" id="{DD7A5F72-79CB-45CD-94ED-3032375AA496}"/>
              </a:ext>
            </a:extLst>
          </p:cNvPr>
          <p:cNvSpPr txBox="1"/>
          <p:nvPr/>
        </p:nvSpPr>
        <p:spPr>
          <a:xfrm>
            <a:off x="2306034" y="6162416"/>
            <a:ext cx="1980029" cy="307777"/>
          </a:xfrm>
          <a:prstGeom prst="rect">
            <a:avLst/>
          </a:prstGeom>
          <a:noFill/>
        </p:spPr>
        <p:txBody>
          <a:bodyPr wrap="none" rtlCol="0">
            <a:spAutoFit/>
          </a:bodyPr>
          <a:lstStyle/>
          <a:p>
            <a:r>
              <a:rPr lang="zh-CN" altLang="en-US" sz="1400" dirty="0"/>
              <a:t>交通指数的日变化曲线</a:t>
            </a:r>
          </a:p>
        </p:txBody>
      </p:sp>
      <p:pic>
        <p:nvPicPr>
          <p:cNvPr id="6" name="图片 5">
            <a:extLst>
              <a:ext uri="{FF2B5EF4-FFF2-40B4-BE49-F238E27FC236}">
                <a16:creationId xmlns:a16="http://schemas.microsoft.com/office/drawing/2014/main" id="{54879B72-44E2-481F-8DE7-B8777126C28D}"/>
              </a:ext>
            </a:extLst>
          </p:cNvPr>
          <p:cNvPicPr>
            <a:picLocks noChangeAspect="1"/>
          </p:cNvPicPr>
          <p:nvPr/>
        </p:nvPicPr>
        <p:blipFill rotWithShape="1">
          <a:blip r:embed="rId3">
            <a:extLst>
              <a:ext uri="{28A0092B-C50C-407E-A947-70E740481C1C}">
                <a14:useLocalDpi xmlns:a14="http://schemas.microsoft.com/office/drawing/2010/main" val="0"/>
              </a:ext>
            </a:extLst>
          </a:blip>
          <a:srcRect t="7155"/>
          <a:stretch/>
        </p:blipFill>
        <p:spPr>
          <a:xfrm>
            <a:off x="578249" y="3565982"/>
            <a:ext cx="5435600" cy="2596434"/>
          </a:xfrm>
          <a:prstGeom prst="rect">
            <a:avLst/>
          </a:prstGeom>
        </p:spPr>
      </p:pic>
      <p:pic>
        <p:nvPicPr>
          <p:cNvPr id="8" name="图片 7">
            <a:extLst>
              <a:ext uri="{FF2B5EF4-FFF2-40B4-BE49-F238E27FC236}">
                <a16:creationId xmlns:a16="http://schemas.microsoft.com/office/drawing/2014/main" id="{99A15EB0-5903-44E9-9DB3-F1A4239F8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973" y="1109937"/>
            <a:ext cx="5609144" cy="2596434"/>
          </a:xfrm>
          <a:prstGeom prst="rect">
            <a:avLst/>
          </a:prstGeom>
        </p:spPr>
      </p:pic>
      <p:sp>
        <p:nvSpPr>
          <p:cNvPr id="17" name="文本框 16">
            <a:extLst>
              <a:ext uri="{FF2B5EF4-FFF2-40B4-BE49-F238E27FC236}">
                <a16:creationId xmlns:a16="http://schemas.microsoft.com/office/drawing/2014/main" id="{4C087423-31AA-4456-87E8-4788264F413E}"/>
              </a:ext>
            </a:extLst>
          </p:cNvPr>
          <p:cNvSpPr txBox="1"/>
          <p:nvPr/>
        </p:nvSpPr>
        <p:spPr>
          <a:xfrm>
            <a:off x="7636633" y="3727792"/>
            <a:ext cx="3106941" cy="307777"/>
          </a:xfrm>
          <a:prstGeom prst="rect">
            <a:avLst/>
          </a:prstGeom>
          <a:noFill/>
        </p:spPr>
        <p:txBody>
          <a:bodyPr wrap="none" rtlCol="0">
            <a:spAutoFit/>
          </a:bodyPr>
          <a:lstStyle/>
          <a:p>
            <a:r>
              <a:rPr lang="zh-CN" altLang="en-US" sz="1400" dirty="0"/>
              <a:t>每周</a:t>
            </a:r>
            <a:r>
              <a:rPr lang="en-US" altLang="zh-CN" sz="1400" dirty="0"/>
              <a:t>/</a:t>
            </a:r>
            <a:r>
              <a:rPr lang="zh-CN" altLang="en-US" sz="1400" dirty="0"/>
              <a:t>节假日期间交通指数的变化曲线</a:t>
            </a:r>
          </a:p>
        </p:txBody>
      </p:sp>
      <p:pic>
        <p:nvPicPr>
          <p:cNvPr id="12" name="图片 11">
            <a:extLst>
              <a:ext uri="{FF2B5EF4-FFF2-40B4-BE49-F238E27FC236}">
                <a16:creationId xmlns:a16="http://schemas.microsoft.com/office/drawing/2014/main" id="{E51B4C8E-9D8E-4B52-A571-79E263A92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973" y="4041847"/>
            <a:ext cx="5603767" cy="1979476"/>
          </a:xfrm>
          <a:prstGeom prst="rect">
            <a:avLst/>
          </a:prstGeom>
        </p:spPr>
      </p:pic>
      <p:sp>
        <p:nvSpPr>
          <p:cNvPr id="20" name="文本框 19">
            <a:extLst>
              <a:ext uri="{FF2B5EF4-FFF2-40B4-BE49-F238E27FC236}">
                <a16:creationId xmlns:a16="http://schemas.microsoft.com/office/drawing/2014/main" id="{0B169344-1250-4077-B558-ED21C9AD1797}"/>
              </a:ext>
            </a:extLst>
          </p:cNvPr>
          <p:cNvSpPr txBox="1"/>
          <p:nvPr/>
        </p:nvSpPr>
        <p:spPr>
          <a:xfrm>
            <a:off x="7557000" y="6162415"/>
            <a:ext cx="2877711" cy="307777"/>
          </a:xfrm>
          <a:prstGeom prst="rect">
            <a:avLst/>
          </a:prstGeom>
          <a:noFill/>
        </p:spPr>
        <p:txBody>
          <a:bodyPr wrap="none" rtlCol="0">
            <a:spAutoFit/>
          </a:bodyPr>
          <a:lstStyle/>
          <a:p>
            <a:r>
              <a:rPr lang="zh-CN" altLang="en-US" sz="1400" dirty="0"/>
              <a:t>交通指数的长期（季度）变化曲线</a:t>
            </a:r>
          </a:p>
        </p:txBody>
      </p:sp>
      <p:pic>
        <p:nvPicPr>
          <p:cNvPr id="14" name="图片 13">
            <a:extLst>
              <a:ext uri="{FF2B5EF4-FFF2-40B4-BE49-F238E27FC236}">
                <a16:creationId xmlns:a16="http://schemas.microsoft.com/office/drawing/2014/main" id="{AA440048-6BA1-4691-962C-41DEA771A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250" y="1610895"/>
            <a:ext cx="5435600" cy="1525873"/>
          </a:xfrm>
          <a:prstGeom prst="rect">
            <a:avLst/>
          </a:prstGeom>
        </p:spPr>
      </p:pic>
      <p:sp>
        <p:nvSpPr>
          <p:cNvPr id="15" name="文本框 14">
            <a:extLst>
              <a:ext uri="{FF2B5EF4-FFF2-40B4-BE49-F238E27FC236}">
                <a16:creationId xmlns:a16="http://schemas.microsoft.com/office/drawing/2014/main" id="{F337CF0B-DB5B-4E08-8528-3C7BB924C70E}"/>
              </a:ext>
            </a:extLst>
          </p:cNvPr>
          <p:cNvSpPr txBox="1"/>
          <p:nvPr/>
        </p:nvSpPr>
        <p:spPr>
          <a:xfrm>
            <a:off x="2448908" y="3138129"/>
            <a:ext cx="1261884" cy="307777"/>
          </a:xfrm>
          <a:prstGeom prst="rect">
            <a:avLst/>
          </a:prstGeom>
          <a:noFill/>
        </p:spPr>
        <p:txBody>
          <a:bodyPr wrap="none" rtlCol="0">
            <a:spAutoFit/>
          </a:bodyPr>
          <a:lstStyle/>
          <a:p>
            <a:r>
              <a:rPr lang="zh-CN" altLang="en-US" sz="1400" dirty="0"/>
              <a:t>人流量热力图</a:t>
            </a:r>
          </a:p>
        </p:txBody>
      </p:sp>
      <p:sp>
        <p:nvSpPr>
          <p:cNvPr id="3" name="文本框 2">
            <a:extLst>
              <a:ext uri="{FF2B5EF4-FFF2-40B4-BE49-F238E27FC236}">
                <a16:creationId xmlns:a16="http://schemas.microsoft.com/office/drawing/2014/main" id="{29BB6068-6089-4DB8-91CA-F592D2E75844}"/>
              </a:ext>
            </a:extLst>
          </p:cNvPr>
          <p:cNvSpPr txBox="1"/>
          <p:nvPr/>
        </p:nvSpPr>
        <p:spPr>
          <a:xfrm>
            <a:off x="1210769" y="3076207"/>
            <a:ext cx="9770461" cy="873957"/>
          </a:xfrm>
          <a:prstGeom prst="rect">
            <a:avLst/>
          </a:prstGeom>
          <a:ln w="38100">
            <a:solidFill>
              <a:srgbClr val="FFCC00"/>
            </a:solidFill>
            <a:roun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lnSpc>
                <a:spcPct val="150000"/>
              </a:lnSpc>
            </a:pPr>
            <a:r>
              <a:rPr lang="zh-CN" altLang="en-US" b="1" dirty="0">
                <a:solidFill>
                  <a:schemeClr val="accent6">
                    <a:lumMod val="50000"/>
                  </a:schemeClr>
                </a:solidFill>
              </a:rPr>
              <a:t>从不同的时序跨度上获得不同的人流变化规律，例如每个小时段的瞬时变化，每天或每周的短期变化，以及每个月每年的长期变化等，这些特征都能帮助我们进行人流量预测</a:t>
            </a:r>
          </a:p>
        </p:txBody>
      </p:sp>
    </p:spTree>
    <p:extLst>
      <p:ext uri="{BB962C8B-B14F-4D97-AF65-F5344CB8AC3E}">
        <p14:creationId xmlns:p14="http://schemas.microsoft.com/office/powerpoint/2010/main" val="187929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20" grpId="0"/>
      <p:bldP spid="15"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p:txBody>
          <a:bodyPr/>
          <a:lstStyle/>
          <a:p>
            <a:r>
              <a:rPr lang="zh-CN" altLang="en-US" dirty="0"/>
              <a:t>城市流量预测</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8</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758372" y="1209646"/>
            <a:ext cx="4127603" cy="1778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7359" y="978268"/>
            <a:ext cx="4333265"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b="1" dirty="0">
                <a:solidFill>
                  <a:schemeClr val="accent1"/>
                </a:solidFill>
                <a:latin typeface="+mj-ea"/>
                <a:cs typeface="+mn-ea"/>
              </a:rPr>
              <a:t>覆盖全部特征使得模型复杂度极高</a:t>
            </a:r>
            <a:endParaRPr lang="en-US" altLang="zh-CN" b="1" dirty="0">
              <a:solidFill>
                <a:schemeClr val="accent1"/>
              </a:solidFill>
              <a:latin typeface="+mj-ea"/>
              <a:cs typeface="+mn-ea"/>
            </a:endParaRPr>
          </a:p>
        </p:txBody>
      </p:sp>
      <p:sp>
        <p:nvSpPr>
          <p:cNvPr id="2" name="矩形 1">
            <a:extLst>
              <a:ext uri="{FF2B5EF4-FFF2-40B4-BE49-F238E27FC236}">
                <a16:creationId xmlns:a16="http://schemas.microsoft.com/office/drawing/2014/main" id="{05630B89-4734-4FD2-A18C-9EBA69CA2EB7}"/>
              </a:ext>
            </a:extLst>
          </p:cNvPr>
          <p:cNvSpPr/>
          <p:nvPr/>
        </p:nvSpPr>
        <p:spPr>
          <a:xfrm>
            <a:off x="6418415" y="1663976"/>
            <a:ext cx="5621185" cy="923330"/>
          </a:xfrm>
          <a:prstGeom prst="rect">
            <a:avLst/>
          </a:prstGeom>
        </p:spPr>
        <p:txBody>
          <a:bodyPr wrap="square">
            <a:spAutoFit/>
          </a:bodyPr>
          <a:lstStyle/>
          <a:p>
            <a:r>
              <a:rPr lang="zh-CN" altLang="en-US" b="1" dirty="0">
                <a:solidFill>
                  <a:schemeClr val="accent6">
                    <a:lumMod val="50000"/>
                  </a:schemeClr>
                </a:solidFill>
                <a:latin typeface="+mn-ea"/>
              </a:rPr>
              <a:t>假设我们使用一个进行序列预测的模型，比如循环神经网络</a:t>
            </a:r>
            <a:r>
              <a:rPr lang="en-US" altLang="zh-CN" b="1" dirty="0">
                <a:solidFill>
                  <a:schemeClr val="accent6">
                    <a:lumMod val="50000"/>
                  </a:schemeClr>
                </a:solidFill>
                <a:latin typeface="+mn-ea"/>
              </a:rPr>
              <a:t>RNNs</a:t>
            </a:r>
            <a:r>
              <a:rPr lang="zh-CN" altLang="en-US" b="1" dirty="0">
                <a:solidFill>
                  <a:schemeClr val="accent6">
                    <a:lumMod val="50000"/>
                  </a:schemeClr>
                </a:solidFill>
                <a:latin typeface="+mn-ea"/>
              </a:rPr>
              <a:t>，</a:t>
            </a:r>
            <a:r>
              <a:rPr lang="en-US" altLang="zh-CN" b="1" dirty="0">
                <a:solidFill>
                  <a:schemeClr val="accent6">
                    <a:lumMod val="50000"/>
                  </a:schemeClr>
                </a:solidFill>
                <a:latin typeface="+mn-ea"/>
              </a:rPr>
              <a:t>recurrent neural networks</a:t>
            </a:r>
            <a:r>
              <a:rPr lang="zh-CN" altLang="en-US" b="1" dirty="0">
                <a:solidFill>
                  <a:schemeClr val="accent6">
                    <a:lumMod val="50000"/>
                  </a:schemeClr>
                </a:solidFill>
                <a:latin typeface="+mn-ea"/>
              </a:rPr>
              <a:t>，来进行人流量预测</a:t>
            </a:r>
            <a:endParaRPr lang="zh-CN" altLang="en-US" dirty="0">
              <a:solidFill>
                <a:schemeClr val="accent6">
                  <a:lumMod val="50000"/>
                </a:schemeClr>
              </a:solidFill>
              <a:latin typeface="+mn-ea"/>
            </a:endParaRPr>
          </a:p>
        </p:txBody>
      </p:sp>
      <p:sp>
        <p:nvSpPr>
          <p:cNvPr id="4" name="矩形 3">
            <a:extLst>
              <a:ext uri="{FF2B5EF4-FFF2-40B4-BE49-F238E27FC236}">
                <a16:creationId xmlns:a16="http://schemas.microsoft.com/office/drawing/2014/main" id="{7013F14A-1658-436E-AC91-FB6CFD32BF38}"/>
              </a:ext>
            </a:extLst>
          </p:cNvPr>
          <p:cNvSpPr/>
          <p:nvPr/>
        </p:nvSpPr>
        <p:spPr>
          <a:xfrm>
            <a:off x="6418415" y="2756950"/>
            <a:ext cx="5468785" cy="646331"/>
          </a:xfrm>
          <a:prstGeom prst="rect">
            <a:avLst/>
          </a:prstGeom>
        </p:spPr>
        <p:txBody>
          <a:bodyPr wrap="square">
            <a:spAutoFit/>
          </a:bodyPr>
          <a:lstStyle/>
          <a:p>
            <a:r>
              <a:rPr lang="zh-CN" altLang="en-US" b="1" dirty="0">
                <a:solidFill>
                  <a:schemeClr val="accent6">
                    <a:lumMod val="50000"/>
                  </a:schemeClr>
                </a:solidFill>
                <a:latin typeface="+mn-ea"/>
              </a:rPr>
              <a:t>使用近三个季度每天的各区域人流量数据来学习序列特征，将输入序列中的每个元素称作</a:t>
            </a:r>
            <a:r>
              <a:rPr lang="zh-CN" altLang="en-US" b="1" dirty="0">
                <a:solidFill>
                  <a:srgbClr val="FFCC00"/>
                </a:solidFill>
                <a:latin typeface="+mn-ea"/>
              </a:rPr>
              <a:t>特征帧</a:t>
            </a:r>
            <a:endParaRPr lang="zh-CN" altLang="en-US" dirty="0">
              <a:solidFill>
                <a:srgbClr val="FFCC00"/>
              </a:solidFill>
              <a:latin typeface="+mn-ea"/>
            </a:endParaRPr>
          </a:p>
        </p:txBody>
      </p:sp>
      <p:pic>
        <p:nvPicPr>
          <p:cNvPr id="2052" name="Picture 4" descr="https://pic2.zhimg.com/v2-b0175ebd3419f9a11a3d0d8b00e28675_b.jpg">
            <a:extLst>
              <a:ext uri="{FF2B5EF4-FFF2-40B4-BE49-F238E27FC236}">
                <a16:creationId xmlns:a16="http://schemas.microsoft.com/office/drawing/2014/main" id="{A904C849-46F1-4C37-847A-8346E71B8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668907"/>
            <a:ext cx="5801153" cy="1796746"/>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25EF99A7-6E09-44C2-BAF6-BD998CBBFAE2}"/>
              </a:ext>
            </a:extLst>
          </p:cNvPr>
          <p:cNvSpPr/>
          <p:nvPr/>
        </p:nvSpPr>
        <p:spPr>
          <a:xfrm>
            <a:off x="495300" y="3478892"/>
            <a:ext cx="8280400" cy="1572354"/>
          </a:xfrm>
          <a:prstGeom prst="rect">
            <a:avLst/>
          </a:prstGeom>
        </p:spPr>
        <p:txBody>
          <a:bodyPr wrap="square">
            <a:spAutoFit/>
          </a:bodyPr>
          <a:lstStyle/>
          <a:p>
            <a:pPr>
              <a:lnSpc>
                <a:spcPct val="150000"/>
              </a:lnSpc>
            </a:pPr>
            <a:r>
              <a:rPr lang="zh-CN" altLang="en-US" b="1" dirty="0">
                <a:latin typeface="+mn-ea"/>
              </a:rPr>
              <a:t>如果需要学习近三个季度的流量变化规律，按照不同的时间视角：</a:t>
            </a:r>
            <a:endParaRPr lang="en-US" altLang="zh-CN" b="1" dirty="0">
              <a:latin typeface="+mn-ea"/>
            </a:endParaRPr>
          </a:p>
          <a:p>
            <a:pPr marL="285750" indent="-285750">
              <a:lnSpc>
                <a:spcPct val="150000"/>
              </a:lnSpc>
              <a:buFont typeface="Arial" panose="020B0604020202020204" pitchFamily="34" charset="0"/>
              <a:buChar char="•"/>
            </a:pPr>
            <a:r>
              <a:rPr lang="zh-CN" altLang="en-US" sz="1600" dirty="0">
                <a:latin typeface="+mn-ea"/>
              </a:rPr>
              <a:t>为了学习到每日流量变化，需要每个时段的流量特征，</a:t>
            </a:r>
            <a:r>
              <a:rPr lang="en-US" altLang="zh-CN" sz="1600" dirty="0">
                <a:latin typeface="+mn-ea"/>
              </a:rPr>
              <a:t>24</a:t>
            </a:r>
            <a:r>
              <a:rPr lang="zh-CN" altLang="en-US" sz="1600" dirty="0">
                <a:latin typeface="+mn-ea"/>
              </a:rPr>
              <a:t>帧</a:t>
            </a:r>
            <a:r>
              <a:rPr lang="en-US" altLang="zh-CN" sz="1600" dirty="0">
                <a:latin typeface="+mn-ea"/>
              </a:rPr>
              <a:t>/</a:t>
            </a:r>
            <a:r>
              <a:rPr lang="zh-CN" altLang="en-US" sz="1600" dirty="0">
                <a:latin typeface="+mn-ea"/>
              </a:rPr>
              <a:t>天</a:t>
            </a:r>
            <a:endParaRPr lang="en-US" altLang="zh-CN" sz="1600" dirty="0">
              <a:latin typeface="+mn-ea"/>
            </a:endParaRPr>
          </a:p>
          <a:p>
            <a:pPr marL="285750" indent="-285750">
              <a:lnSpc>
                <a:spcPct val="150000"/>
              </a:lnSpc>
              <a:buFont typeface="Arial" panose="020B0604020202020204" pitchFamily="34" charset="0"/>
              <a:buChar char="•"/>
            </a:pPr>
            <a:r>
              <a:rPr lang="zh-CN" altLang="en-US" sz="1600" dirty="0">
                <a:latin typeface="+mn-ea"/>
              </a:rPr>
              <a:t>为了学习到每周或每月的区域流量变化，需要每天的流量特征，</a:t>
            </a:r>
            <a:r>
              <a:rPr lang="en-US" altLang="zh-CN" sz="1600" dirty="0">
                <a:latin typeface="+mn-ea"/>
              </a:rPr>
              <a:t>30</a:t>
            </a:r>
            <a:r>
              <a:rPr lang="zh-CN" altLang="en-US" sz="1600" dirty="0">
                <a:latin typeface="+mn-ea"/>
              </a:rPr>
              <a:t>天</a:t>
            </a:r>
            <a:r>
              <a:rPr lang="en-US" altLang="zh-CN" sz="1600" dirty="0">
                <a:latin typeface="+mn-ea"/>
              </a:rPr>
              <a:t>/</a:t>
            </a:r>
            <a:r>
              <a:rPr lang="zh-CN" altLang="en-US" sz="1600" dirty="0">
                <a:latin typeface="+mn-ea"/>
              </a:rPr>
              <a:t>月</a:t>
            </a:r>
            <a:endParaRPr lang="en-US" altLang="zh-CN" sz="1600" dirty="0">
              <a:latin typeface="+mn-ea"/>
            </a:endParaRPr>
          </a:p>
          <a:p>
            <a:pPr marL="285750" indent="-285750">
              <a:lnSpc>
                <a:spcPct val="150000"/>
              </a:lnSpc>
              <a:buFont typeface="Arial" panose="020B0604020202020204" pitchFamily="34" charset="0"/>
              <a:buChar char="•"/>
            </a:pPr>
            <a:r>
              <a:rPr lang="zh-CN" altLang="en-US" sz="1600" dirty="0">
                <a:latin typeface="+mn-ea"/>
              </a:rPr>
              <a:t>为了学习到一季度或一年的长期变化规律，需要每个月的特征，</a:t>
            </a:r>
            <a:r>
              <a:rPr lang="en-US" altLang="zh-CN" sz="1600" dirty="0">
                <a:latin typeface="+mn-ea"/>
              </a:rPr>
              <a:t>3</a:t>
            </a:r>
            <a:r>
              <a:rPr lang="zh-CN" altLang="en-US" sz="1600" dirty="0">
                <a:latin typeface="+mn-ea"/>
              </a:rPr>
              <a:t>月</a:t>
            </a:r>
            <a:r>
              <a:rPr lang="en-US" altLang="zh-CN" sz="1600" dirty="0">
                <a:latin typeface="+mn-ea"/>
              </a:rPr>
              <a:t>/</a:t>
            </a:r>
            <a:r>
              <a:rPr lang="zh-CN" altLang="en-US" sz="1600" dirty="0">
                <a:latin typeface="+mn-ea"/>
              </a:rPr>
              <a:t>季度</a:t>
            </a:r>
            <a:endParaRPr lang="en-US" altLang="zh-CN" sz="1600" dirty="0">
              <a:latin typeface="+mn-ea"/>
            </a:endParaRPr>
          </a:p>
        </p:txBody>
      </p:sp>
      <p:sp>
        <p:nvSpPr>
          <p:cNvPr id="6" name="矩形 5">
            <a:extLst>
              <a:ext uri="{FF2B5EF4-FFF2-40B4-BE49-F238E27FC236}">
                <a16:creationId xmlns:a16="http://schemas.microsoft.com/office/drawing/2014/main" id="{5D070629-65DC-4B59-8669-63A6033C6D9A}"/>
              </a:ext>
            </a:extLst>
          </p:cNvPr>
          <p:cNvSpPr/>
          <p:nvPr/>
        </p:nvSpPr>
        <p:spPr>
          <a:xfrm>
            <a:off x="2603547" y="5051246"/>
            <a:ext cx="6781023" cy="461665"/>
          </a:xfrm>
          <a:prstGeom prst="rect">
            <a:avLst/>
          </a:prstGeom>
        </p:spPr>
        <p:txBody>
          <a:bodyPr wrap="none">
            <a:spAutoFit/>
          </a:bodyPr>
          <a:lstStyle/>
          <a:p>
            <a:r>
              <a:rPr lang="en-US" altLang="zh-CN" sz="2400" b="1" dirty="0">
                <a:solidFill>
                  <a:srgbClr val="FF0000"/>
                </a:solidFill>
                <a:latin typeface="+mn-ea"/>
              </a:rPr>
              <a:t>24</a:t>
            </a:r>
            <a:r>
              <a:rPr lang="zh-CN" altLang="en-US" sz="2400" b="1" dirty="0">
                <a:solidFill>
                  <a:srgbClr val="FF0000"/>
                </a:solidFill>
                <a:latin typeface="+mn-ea"/>
              </a:rPr>
              <a:t>帧</a:t>
            </a:r>
            <a:r>
              <a:rPr lang="en-US" altLang="zh-CN" sz="2400" b="1" dirty="0">
                <a:solidFill>
                  <a:srgbClr val="FF0000"/>
                </a:solidFill>
                <a:latin typeface="+mn-ea"/>
              </a:rPr>
              <a:t>×30</a:t>
            </a:r>
            <a:r>
              <a:rPr lang="zh-CN" altLang="en-US" sz="2400" b="1" dirty="0">
                <a:solidFill>
                  <a:srgbClr val="FF0000"/>
                </a:solidFill>
                <a:latin typeface="+mn-ea"/>
              </a:rPr>
              <a:t>天</a:t>
            </a:r>
            <a:r>
              <a:rPr lang="en-US" altLang="zh-CN" sz="2400" b="1" dirty="0">
                <a:solidFill>
                  <a:srgbClr val="FF0000"/>
                </a:solidFill>
                <a:latin typeface="+mn-ea"/>
              </a:rPr>
              <a:t>/</a:t>
            </a:r>
            <a:r>
              <a:rPr lang="zh-CN" altLang="en-US" sz="2400" b="1" dirty="0">
                <a:solidFill>
                  <a:srgbClr val="FF0000"/>
                </a:solidFill>
                <a:latin typeface="+mn-ea"/>
              </a:rPr>
              <a:t>月</a:t>
            </a:r>
            <a:r>
              <a:rPr lang="en-US" altLang="zh-CN" sz="2400" b="1" dirty="0">
                <a:solidFill>
                  <a:srgbClr val="FF0000"/>
                </a:solidFill>
                <a:latin typeface="+mn-ea"/>
              </a:rPr>
              <a:t>×3</a:t>
            </a:r>
            <a:r>
              <a:rPr lang="zh-CN" altLang="en-US" sz="2400" b="1" dirty="0">
                <a:solidFill>
                  <a:srgbClr val="FF0000"/>
                </a:solidFill>
                <a:latin typeface="+mn-ea"/>
              </a:rPr>
              <a:t>个月</a:t>
            </a:r>
            <a:r>
              <a:rPr lang="en-US" altLang="zh-CN" sz="2400" b="1" dirty="0">
                <a:solidFill>
                  <a:srgbClr val="FF0000"/>
                </a:solidFill>
                <a:latin typeface="+mn-ea"/>
              </a:rPr>
              <a:t>/</a:t>
            </a:r>
            <a:r>
              <a:rPr lang="zh-CN" altLang="en-US" sz="2400" b="1" dirty="0">
                <a:solidFill>
                  <a:srgbClr val="FF0000"/>
                </a:solidFill>
                <a:latin typeface="+mn-ea"/>
              </a:rPr>
              <a:t>季度</a:t>
            </a:r>
            <a:r>
              <a:rPr lang="en-US" altLang="zh-CN" sz="2400" b="1" dirty="0">
                <a:solidFill>
                  <a:srgbClr val="FF0000"/>
                </a:solidFill>
                <a:latin typeface="+mn-ea"/>
              </a:rPr>
              <a:t>×3</a:t>
            </a:r>
            <a:r>
              <a:rPr lang="zh-CN" altLang="en-US" sz="2400" b="1" dirty="0">
                <a:solidFill>
                  <a:srgbClr val="FF0000"/>
                </a:solidFill>
                <a:latin typeface="+mn-ea"/>
              </a:rPr>
              <a:t>个季度</a:t>
            </a:r>
            <a:r>
              <a:rPr lang="en-US" altLang="zh-CN" sz="2400" b="1" dirty="0">
                <a:solidFill>
                  <a:srgbClr val="FF0000"/>
                </a:solidFill>
                <a:latin typeface="+mn-ea"/>
              </a:rPr>
              <a:t>= 6480</a:t>
            </a:r>
            <a:r>
              <a:rPr lang="zh-CN" altLang="en-US" sz="2400" b="1" dirty="0">
                <a:solidFill>
                  <a:srgbClr val="FF0000"/>
                </a:solidFill>
                <a:latin typeface="+mn-ea"/>
              </a:rPr>
              <a:t>帧</a:t>
            </a:r>
            <a:endParaRPr lang="zh-CN" altLang="en-US" sz="2400" dirty="0">
              <a:latin typeface="+mn-ea"/>
            </a:endParaRPr>
          </a:p>
        </p:txBody>
      </p:sp>
      <p:sp>
        <p:nvSpPr>
          <p:cNvPr id="5" name="矩形 4">
            <a:extLst>
              <a:ext uri="{FF2B5EF4-FFF2-40B4-BE49-F238E27FC236}">
                <a16:creationId xmlns:a16="http://schemas.microsoft.com/office/drawing/2014/main" id="{F4C1B94D-4948-4580-B165-685E5EBA1596}"/>
              </a:ext>
            </a:extLst>
          </p:cNvPr>
          <p:cNvSpPr/>
          <p:nvPr/>
        </p:nvSpPr>
        <p:spPr>
          <a:xfrm>
            <a:off x="774700" y="5633007"/>
            <a:ext cx="10744200" cy="499624"/>
          </a:xfrm>
          <a:prstGeom prst="rect">
            <a:avLst/>
          </a:prstGeom>
          <a:solidFill>
            <a:srgbClr val="445437"/>
          </a:solidFill>
          <a:ln cap="rnd">
            <a:noFill/>
          </a:ln>
        </p:spPr>
        <p:style>
          <a:lnRef idx="2">
            <a:schemeClr val="accent6">
              <a:shade val="50000"/>
            </a:schemeClr>
          </a:lnRef>
          <a:fillRef idx="1">
            <a:schemeClr val="accent6"/>
          </a:fillRef>
          <a:effectRef idx="0">
            <a:schemeClr val="accent6"/>
          </a:effectRef>
          <a:fontRef idx="minor">
            <a:schemeClr val="lt1"/>
          </a:fontRef>
        </p:style>
        <p:txBody>
          <a:bodyPr wrap="square" anchor="ctr" anchorCtr="0">
            <a:spAutoFit/>
          </a:bodyPr>
          <a:lstStyle/>
          <a:p>
            <a:pPr algn="ctr">
              <a:lnSpc>
                <a:spcPct val="150000"/>
              </a:lnSpc>
            </a:pPr>
            <a:r>
              <a:rPr lang="zh-CN" altLang="en-US" sz="2000" b="1" dirty="0">
                <a:solidFill>
                  <a:schemeClr val="bg1"/>
                </a:solidFill>
                <a:latin typeface="+mn-ea"/>
              </a:rPr>
              <a:t>如此长距离的序列极大地提高了</a:t>
            </a:r>
            <a:r>
              <a:rPr lang="en-US" altLang="zh-CN" sz="2000" b="1" dirty="0">
                <a:solidFill>
                  <a:schemeClr val="bg1"/>
                </a:solidFill>
                <a:latin typeface="+mn-ea"/>
              </a:rPr>
              <a:t>RNN</a:t>
            </a:r>
            <a:r>
              <a:rPr lang="zh-CN" altLang="en-US" sz="2000" b="1" dirty="0">
                <a:solidFill>
                  <a:schemeClr val="bg1"/>
                </a:solidFill>
                <a:latin typeface="+mn-ea"/>
              </a:rPr>
              <a:t>的训练复杂度，使其在现实应用中不可行</a:t>
            </a:r>
            <a:r>
              <a:rPr lang="zh-CN" altLang="en-US" sz="2000" dirty="0">
                <a:solidFill>
                  <a:schemeClr val="bg1"/>
                </a:solidFill>
                <a:latin typeface="+mn-ea"/>
              </a:rPr>
              <a:t> </a:t>
            </a:r>
          </a:p>
        </p:txBody>
      </p:sp>
    </p:spTree>
    <p:extLst>
      <p:ext uri="{BB962C8B-B14F-4D97-AF65-F5344CB8AC3E}">
        <p14:creationId xmlns:p14="http://schemas.microsoft.com/office/powerpoint/2010/main" val="379196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9" grpId="0"/>
      <p:bldP spid="6"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p:txBody>
          <a:bodyPr/>
          <a:lstStyle/>
          <a:p>
            <a:r>
              <a:rPr lang="zh-CN" altLang="en-US" dirty="0"/>
              <a:t>城市流量预测</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9</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758372" y="1209646"/>
            <a:ext cx="4067117" cy="1778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9747" y="1001868"/>
            <a:ext cx="4269765"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b="1" dirty="0">
                <a:solidFill>
                  <a:schemeClr val="accent1"/>
                </a:solidFill>
                <a:latin typeface="+mj-ea"/>
                <a:cs typeface="+mn-ea"/>
              </a:rPr>
              <a:t>区域人流变化的非欧几里得相关性</a:t>
            </a:r>
            <a:endParaRPr lang="en-US" altLang="zh-CN" b="1" dirty="0">
              <a:solidFill>
                <a:schemeClr val="accent1"/>
              </a:solidFill>
              <a:latin typeface="+mj-ea"/>
              <a:cs typeface="+mn-ea"/>
            </a:endParaRPr>
          </a:p>
        </p:txBody>
      </p:sp>
      <p:sp>
        <p:nvSpPr>
          <p:cNvPr id="18" name="矩形 17">
            <a:extLst>
              <a:ext uri="{FF2B5EF4-FFF2-40B4-BE49-F238E27FC236}">
                <a16:creationId xmlns:a16="http://schemas.microsoft.com/office/drawing/2014/main" id="{07E4BF34-BEAF-45AC-ABC0-FF505C131399}"/>
              </a:ext>
            </a:extLst>
          </p:cNvPr>
          <p:cNvSpPr/>
          <p:nvPr/>
        </p:nvSpPr>
        <p:spPr>
          <a:xfrm>
            <a:off x="685800" y="1500472"/>
            <a:ext cx="11290300" cy="584775"/>
          </a:xfrm>
          <a:prstGeom prst="rect">
            <a:avLst/>
          </a:prstGeom>
        </p:spPr>
        <p:txBody>
          <a:bodyPr wrap="square">
            <a:spAutoFit/>
          </a:bodyPr>
          <a:lstStyle/>
          <a:p>
            <a:r>
              <a:rPr lang="zh-CN" altLang="en-US" sz="1600" dirty="0">
                <a:solidFill>
                  <a:schemeClr val="accent6">
                    <a:lumMod val="50000"/>
                  </a:schemeClr>
                </a:solidFill>
              </a:rPr>
              <a:t>       影响人流量转移的因素有很多，例如极端天气，节假日等事件，为了把握事件，人流以及各个区域间的</a:t>
            </a:r>
            <a:r>
              <a:rPr lang="zh-CN" altLang="en-US" sz="1600" dirty="0">
                <a:solidFill>
                  <a:schemeClr val="accent6">
                    <a:lumMod val="50000"/>
                  </a:schemeClr>
                </a:solidFill>
                <a:hlinkClick r:id="rId3"/>
              </a:rPr>
              <a:t>非欧几里得</a:t>
            </a:r>
            <a:r>
              <a:rPr lang="zh-CN" altLang="en-US" sz="1600" dirty="0">
                <a:solidFill>
                  <a:schemeClr val="accent6">
                    <a:lumMod val="50000"/>
                  </a:schemeClr>
                </a:solidFill>
              </a:rPr>
              <a:t>相关性，通常需要将整个城市按不同的粒度建模为连通</a:t>
            </a:r>
            <a:r>
              <a:rPr lang="zh-CN" altLang="en-US" sz="1600" b="1" dirty="0">
                <a:solidFill>
                  <a:schemeClr val="accent6">
                    <a:lumMod val="50000"/>
                  </a:schemeClr>
                </a:solidFill>
              </a:rPr>
              <a:t>图。</a:t>
            </a:r>
            <a:endParaRPr lang="en-US" altLang="zh-CN" sz="1600" dirty="0">
              <a:solidFill>
                <a:schemeClr val="accent6">
                  <a:lumMod val="50000"/>
                </a:schemeClr>
              </a:solidFill>
            </a:endParaRPr>
          </a:p>
        </p:txBody>
      </p:sp>
      <p:pic>
        <p:nvPicPr>
          <p:cNvPr id="25" name="图片 24">
            <a:extLst>
              <a:ext uri="{FF2B5EF4-FFF2-40B4-BE49-F238E27FC236}">
                <a16:creationId xmlns:a16="http://schemas.microsoft.com/office/drawing/2014/main" id="{40D26901-F0DD-4B9F-A440-B6D1BBE81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 y="2335715"/>
            <a:ext cx="6375400" cy="3312639"/>
          </a:xfrm>
          <a:prstGeom prst="rect">
            <a:avLst/>
          </a:prstGeom>
        </p:spPr>
      </p:pic>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E9716EFA-60A2-4F64-BD03-447670CA28B2}"/>
                  </a:ext>
                </a:extLst>
              </p:cNvPr>
              <p:cNvSpPr/>
              <p:nvPr/>
            </p:nvSpPr>
            <p:spPr>
              <a:xfrm>
                <a:off x="7539396" y="2836177"/>
                <a:ext cx="4246204" cy="2137765"/>
              </a:xfrm>
              <a:prstGeom prst="rect">
                <a:avLst/>
              </a:prstGeom>
            </p:spPr>
            <p:txBody>
              <a:bodyPr wrap="square">
                <a:spAutoFit/>
              </a:bodyPr>
              <a:lstStyle/>
              <a:p>
                <a:pPr marL="285750" indent="-285750">
                  <a:lnSpc>
                    <a:spcPct val="125000"/>
                  </a:lnSpc>
                  <a:buFont typeface="Arial" panose="020B0604020202020204" pitchFamily="34" charset="0"/>
                  <a:buChar char="•"/>
                </a:pPr>
                <a:r>
                  <a:rPr lang="zh-CN" altLang="en-US" dirty="0"/>
                  <a:t>节点</a:t>
                </a:r>
                <a14:m>
                  <m:oMath xmlns:m="http://schemas.openxmlformats.org/officeDocument/2006/math">
                    <m:r>
                      <a:rPr lang="en-US" altLang="zh-CN" i="1" dirty="0" smtClean="0">
                        <a:latin typeface="Cambria Math" panose="02040503050406030204" pitchFamily="18" charset="0"/>
                      </a:rPr>
                      <m:t>𝑣</m:t>
                    </m:r>
                    <m:r>
                      <a:rPr lang="en-US" altLang="zh-CN" i="1" dirty="0" smtClean="0">
                        <a:latin typeface="Cambria Math" panose="02040503050406030204" pitchFamily="18" charset="0"/>
                      </a:rPr>
                      <m:t>1</m:t>
                    </m:r>
                  </m:oMath>
                </a14:m>
                <a:r>
                  <a:rPr lang="zh-CN" altLang="en-US" dirty="0"/>
                  <a:t>（图</a:t>
                </a:r>
                <a:r>
                  <a:rPr lang="en-US" altLang="zh-CN" dirty="0"/>
                  <a:t>1b</a:t>
                </a:r>
                <a:r>
                  <a:rPr lang="zh-CN" altLang="en-US" dirty="0"/>
                  <a:t>）的流入受到相邻（</a:t>
                </a:r>
                <a:r>
                  <a:rPr lang="en-US" altLang="zh-CN" dirty="0"/>
                  <a:t>1-</a:t>
                </a:r>
                <a:r>
                  <a:rPr lang="zh-CN" altLang="en-US" dirty="0"/>
                  <a:t>跳）邻居（</a:t>
                </a:r>
                <a14:m>
                  <m:oMath xmlns:m="http://schemas.openxmlformats.org/officeDocument/2006/math">
                    <m:r>
                      <a:rPr lang="en-US" altLang="zh-CN" i="1" dirty="0" smtClean="0">
                        <a:latin typeface="Cambria Math" panose="02040503050406030204" pitchFamily="18" charset="0"/>
                      </a:rPr>
                      <m:t>𝑣</m:t>
                    </m:r>
                    <m:r>
                      <a:rPr lang="en-US" altLang="zh-CN" i="1" dirty="0" smtClean="0">
                        <a:latin typeface="Cambria Math" panose="02040503050406030204" pitchFamily="18" charset="0"/>
                      </a:rPr>
                      <m:t>2</m:t>
                    </m:r>
                  </m:oMath>
                </a14:m>
                <a:r>
                  <a:rPr lang="zh-CN" altLang="en-US" dirty="0"/>
                  <a:t>和</a:t>
                </a:r>
                <a14:m>
                  <m:oMath xmlns:m="http://schemas.openxmlformats.org/officeDocument/2006/math">
                    <m:r>
                      <a:rPr lang="en-US" altLang="zh-CN" i="1" dirty="0" smtClean="0">
                        <a:latin typeface="Cambria Math" panose="02040503050406030204" pitchFamily="18" charset="0"/>
                      </a:rPr>
                      <m:t>𝑣</m:t>
                    </m:r>
                    <m:r>
                      <a:rPr lang="en-US" altLang="zh-CN" i="1" dirty="0" smtClean="0">
                        <a:latin typeface="Cambria Math" panose="02040503050406030204" pitchFamily="18" charset="0"/>
                      </a:rPr>
                      <m:t>3</m:t>
                    </m:r>
                  </m:oMath>
                </a14:m>
                <a:r>
                  <a:rPr lang="zh-CN" altLang="en-US" dirty="0"/>
                  <a:t>）以及多跳邻居（其他节点，例如</a:t>
                </a:r>
                <a14:m>
                  <m:oMath xmlns:m="http://schemas.openxmlformats.org/officeDocument/2006/math">
                    <m:r>
                      <a:rPr lang="en-US" altLang="zh-CN" i="1" dirty="0" smtClean="0">
                        <a:latin typeface="Cambria Math" panose="02040503050406030204" pitchFamily="18" charset="0"/>
                      </a:rPr>
                      <m:t>𝑣</m:t>
                    </m:r>
                    <m:r>
                      <a:rPr lang="en-US" altLang="zh-CN" i="1" dirty="0" smtClean="0">
                        <a:latin typeface="Cambria Math" panose="02040503050406030204" pitchFamily="18" charset="0"/>
                      </a:rPr>
                      <m:t>4</m:t>
                    </m:r>
                  </m:oMath>
                </a14:m>
                <a:r>
                  <a:rPr lang="zh-CN" altLang="en-US" dirty="0"/>
                  <a:t>）的流出的影响。</a:t>
                </a:r>
                <a:endParaRPr lang="en-US" altLang="zh-CN" dirty="0"/>
              </a:p>
              <a:p>
                <a:pPr marL="285750" indent="-285750">
                  <a:lnSpc>
                    <a:spcPct val="125000"/>
                  </a:lnSpc>
                  <a:buFont typeface="Arial" panose="020B0604020202020204" pitchFamily="34" charset="0"/>
                  <a:buChar char="•"/>
                </a:pPr>
                <a:r>
                  <a:rPr lang="zh-CN" altLang="en-US" dirty="0"/>
                  <a:t>同样，节点的流出会影响其邻居的流入。</a:t>
                </a:r>
                <a:endParaRPr lang="en-US" altLang="zh-CN" dirty="0"/>
              </a:p>
              <a:p>
                <a:pPr marL="285750" indent="-285750">
                  <a:lnSpc>
                    <a:spcPct val="125000"/>
                  </a:lnSpc>
                  <a:buFont typeface="Arial" panose="020B0604020202020204" pitchFamily="34" charset="0"/>
                  <a:buChar char="•"/>
                </a:pPr>
                <a:r>
                  <a:rPr lang="zh-CN" altLang="en-US" dirty="0"/>
                  <a:t>此外，节点的流入和流出相互影响。 </a:t>
                </a:r>
              </a:p>
            </p:txBody>
          </p:sp>
        </mc:Choice>
        <mc:Fallback xmlns="">
          <p:sp>
            <p:nvSpPr>
              <p:cNvPr id="27" name="矩形 26">
                <a:extLst>
                  <a:ext uri="{FF2B5EF4-FFF2-40B4-BE49-F238E27FC236}">
                    <a16:creationId xmlns:a16="http://schemas.microsoft.com/office/drawing/2014/main" id="{E9716EFA-60A2-4F64-BD03-447670CA28B2}"/>
                  </a:ext>
                </a:extLst>
              </p:cNvPr>
              <p:cNvSpPr>
                <a:spLocks noRot="1" noChangeAspect="1" noMove="1" noResize="1" noEditPoints="1" noAdjustHandles="1" noChangeArrowheads="1" noChangeShapeType="1" noTextEdit="1"/>
              </p:cNvSpPr>
              <p:nvPr/>
            </p:nvSpPr>
            <p:spPr>
              <a:xfrm>
                <a:off x="7539396" y="2836177"/>
                <a:ext cx="4246204" cy="2137765"/>
              </a:xfrm>
              <a:prstGeom prst="rect">
                <a:avLst/>
              </a:prstGeom>
              <a:blipFill>
                <a:blip r:embed="rId5"/>
                <a:stretch>
                  <a:fillRect l="-1006" r="-6466" b="-34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178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4177</TotalTime>
  <Words>3230</Words>
  <Application>Microsoft Office PowerPoint</Application>
  <PresentationFormat>宽屏</PresentationFormat>
  <Paragraphs>277</Paragraphs>
  <Slides>31</Slides>
  <Notes>24</Notes>
  <HiddenSlides>0</HiddenSlides>
  <MMClips>1</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31</vt:i4>
      </vt:variant>
    </vt:vector>
  </HeadingPairs>
  <TitlesOfParts>
    <vt:vector size="48" baseType="lpstr">
      <vt:lpstr>unset</vt:lpstr>
      <vt:lpstr>等线</vt:lpstr>
      <vt:lpstr>宋体</vt:lpstr>
      <vt:lpstr>微软雅黑</vt:lpstr>
      <vt:lpstr>微软雅黑</vt:lpstr>
      <vt:lpstr>微软雅黑 Light</vt:lpstr>
      <vt:lpstr>Arial</vt:lpstr>
      <vt:lpstr>Arial Black</vt:lpstr>
      <vt:lpstr>Calibri</vt:lpstr>
      <vt:lpstr>Cambria Math</vt:lpstr>
      <vt:lpstr>Century Gothic</vt:lpstr>
      <vt:lpstr>Forte</vt:lpstr>
      <vt:lpstr>Segoe UI</vt:lpstr>
      <vt:lpstr>Segoe UI Light</vt:lpstr>
      <vt:lpstr>Office 主题​​</vt:lpstr>
      <vt:lpstr>2_OfficePLUS</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李林昊</dc:creator>
  <cp:keywords>51PPT模板网</cp:keywords>
  <cp:lastModifiedBy>QI AN</cp:lastModifiedBy>
  <cp:revision>126</cp:revision>
  <dcterms:created xsi:type="dcterms:W3CDTF">2019-03-11T14:11:26Z</dcterms:created>
  <dcterms:modified xsi:type="dcterms:W3CDTF">2020-10-09T04:13:04Z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